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5143500" cx="9144000"/>
  <p:notesSz cx="6858000" cy="9144000"/>
  <p:embeddedFontLst>
    <p:embeddedFont>
      <p:font typeface="Lato"/>
      <p:regular r:id="rId14"/>
      <p:bold r:id="rId15"/>
      <p:italic r:id="rId16"/>
      <p:boldItalic r:id="rId17"/>
    </p:embeddedFont>
    <p:embeddedFont>
      <p:font typeface="Lato Hairline"/>
      <p:regular r:id="rId18"/>
      <p:bold r:id="rId19"/>
      <p:italic r:id="rId20"/>
      <p:boldItalic r:id="rId21"/>
    </p:embeddedFont>
    <p:embeddedFont>
      <p:font typeface="Lato Light"/>
      <p:regular r:id="rId22"/>
      <p:bold r:id="rId23"/>
      <p:italic r:id="rId24"/>
      <p:boldItalic r:id="rId25"/>
    </p:embeddedFont>
    <p:embeddedFont>
      <p:font typeface="Oswald"/>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Hairline-italic.fntdata"/><Relationship Id="rId22" Type="http://schemas.openxmlformats.org/officeDocument/2006/relationships/font" Target="fonts/LatoLight-regular.fntdata"/><Relationship Id="rId21" Type="http://schemas.openxmlformats.org/officeDocument/2006/relationships/font" Target="fonts/LatoHairline-boldItalic.fntdata"/><Relationship Id="rId24" Type="http://schemas.openxmlformats.org/officeDocument/2006/relationships/font" Target="fonts/LatoLight-italic.fntdata"/><Relationship Id="rId23" Type="http://schemas.openxmlformats.org/officeDocument/2006/relationships/font" Target="fonts/Lato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swald-regular.fntdata"/><Relationship Id="rId25" Type="http://schemas.openxmlformats.org/officeDocument/2006/relationships/font" Target="fonts/LatoLight-boldItalic.fntdata"/><Relationship Id="rId27" Type="http://schemas.openxmlformats.org/officeDocument/2006/relationships/font" Target="fonts/Oswald-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19" Type="http://schemas.openxmlformats.org/officeDocument/2006/relationships/font" Target="fonts/LatoHairline-bold.fntdata"/><Relationship Id="rId18" Type="http://schemas.openxmlformats.org/officeDocument/2006/relationships/font" Target="fonts/LatoHairlin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sz="1400">
                <a:solidFill>
                  <a:schemeClr val="dk1"/>
                </a:solidFill>
              </a:rPr>
              <a:t>In this video we will </a:t>
            </a:r>
            <a:r>
              <a:rPr lang="en" sz="1400">
                <a:solidFill>
                  <a:schemeClr val="dk1"/>
                </a:solidFill>
              </a:rPr>
              <a:t>discuss Parent</a:t>
            </a:r>
            <a:r>
              <a:rPr lang="en" sz="1200">
                <a:solidFill>
                  <a:schemeClr val="dk1"/>
                </a:solidFill>
                <a:latin typeface="Oswald"/>
                <a:ea typeface="Oswald"/>
                <a:cs typeface="Oswald"/>
                <a:sym typeface="Oswald"/>
              </a:rPr>
              <a:t>/Caregiver Involvement for Moderate-to-High-Risk Adolescents.</a:t>
            </a:r>
            <a:endParaRPr sz="1200">
              <a:solidFill>
                <a:schemeClr val="dk1"/>
              </a:solidFill>
              <a:latin typeface="Oswald"/>
              <a:ea typeface="Oswald"/>
              <a:cs typeface="Oswald"/>
              <a:sym typeface="Oswald"/>
            </a:endParaRPr>
          </a:p>
          <a:p>
            <a:pPr indent="0" lvl="0" marL="0" rtl="0" algn="l">
              <a:lnSpc>
                <a:spcPct val="115000"/>
              </a:lnSpc>
              <a:spcBef>
                <a:spcPts val="1200"/>
              </a:spcBef>
              <a:spcAft>
                <a:spcPts val="0"/>
              </a:spcAft>
              <a:buClr>
                <a:schemeClr val="dk1"/>
              </a:buClr>
              <a:buSzPts val="1100"/>
              <a:buFont typeface="Arial"/>
              <a:buNone/>
            </a:pPr>
            <a:r>
              <a:t/>
            </a:r>
            <a:endParaRPr sz="1400">
              <a:solidFill>
                <a:schemeClr val="dk1"/>
              </a:solidFill>
              <a:highlight>
                <a:schemeClr val="dk1"/>
              </a:highlight>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highlight>
                <a:schemeClr val="dk1"/>
              </a:highlight>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4455d14bf0_0_10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4455d14bf0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If you have your Brave Play Kit, please get it out. If you do not I will display one for you. </a:t>
            </a:r>
            <a:r>
              <a:rPr lang="en" sz="1260">
                <a:solidFill>
                  <a:srgbClr val="222222"/>
                </a:solidFill>
                <a:latin typeface="Lato"/>
                <a:ea typeface="Lato"/>
                <a:cs typeface="Lato"/>
                <a:sym typeface="Lato"/>
              </a:rPr>
              <a:t>Choose </a:t>
            </a:r>
            <a:r>
              <a:rPr b="1" lang="en" sz="1260">
                <a:solidFill>
                  <a:srgbClr val="222222"/>
                </a:solidFill>
                <a:latin typeface="Lato"/>
                <a:ea typeface="Lato"/>
                <a:cs typeface="Lato"/>
                <a:sym typeface="Lato"/>
              </a:rPr>
              <a:t>2-3 atoms</a:t>
            </a:r>
            <a:r>
              <a:rPr lang="en" sz="1260">
                <a:solidFill>
                  <a:srgbClr val="222222"/>
                </a:solidFill>
                <a:latin typeface="Lato"/>
                <a:ea typeface="Lato"/>
                <a:cs typeface="Lato"/>
                <a:sym typeface="Lato"/>
              </a:rPr>
              <a:t> that represent what it feels like in your body when you are conducting a safety assessment and a parent is also present in the session.</a:t>
            </a:r>
            <a:endParaRPr sz="1260">
              <a:solidFill>
                <a:srgbClr val="222222"/>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 sz="1260">
                <a:solidFill>
                  <a:srgbClr val="434343"/>
                </a:solidFill>
                <a:latin typeface="Lato"/>
                <a:ea typeface="Lato"/>
                <a:cs typeface="Lato"/>
                <a:sym typeface="Lato"/>
              </a:rPr>
              <a:t>Focus on somatic experience:</a:t>
            </a:r>
            <a:endParaRPr b="1" sz="1260">
              <a:solidFill>
                <a:srgbClr val="434343"/>
              </a:solidFill>
              <a:latin typeface="Lato"/>
              <a:ea typeface="Lato"/>
              <a:cs typeface="Lato"/>
              <a:sym typeface="Lato"/>
            </a:endParaRPr>
          </a:p>
          <a:p>
            <a:pPr indent="-308610" lvl="0" marL="457200" rtl="0" algn="l">
              <a:spcBef>
                <a:spcPts val="1125"/>
              </a:spcBef>
              <a:spcAft>
                <a:spcPts val="0"/>
              </a:spcAft>
              <a:buClr>
                <a:srgbClr val="222222"/>
              </a:buClr>
              <a:buSzPts val="1260"/>
              <a:buFont typeface="Lato"/>
              <a:buChar char="●"/>
            </a:pPr>
            <a:r>
              <a:rPr lang="en" sz="1260">
                <a:solidFill>
                  <a:srgbClr val="222222"/>
                </a:solidFill>
                <a:latin typeface="Lato"/>
                <a:ea typeface="Lato"/>
                <a:cs typeface="Lato"/>
                <a:sym typeface="Lato"/>
              </a:rPr>
              <a:t>Weight, temperature, and pressure</a:t>
            </a:r>
            <a:endParaRPr sz="1260">
              <a:solidFill>
                <a:srgbClr val="222222"/>
              </a:solidFill>
              <a:latin typeface="Lato"/>
              <a:ea typeface="Lato"/>
              <a:cs typeface="Lato"/>
              <a:sym typeface="Lato"/>
            </a:endParaRPr>
          </a:p>
          <a:p>
            <a:pPr indent="-308610" lvl="0" marL="457200" rtl="0" algn="l">
              <a:spcBef>
                <a:spcPts val="750"/>
              </a:spcBef>
              <a:spcAft>
                <a:spcPts val="0"/>
              </a:spcAft>
              <a:buClr>
                <a:srgbClr val="222222"/>
              </a:buClr>
              <a:buSzPts val="1260"/>
              <a:buFont typeface="Lato"/>
              <a:buChar char="●"/>
            </a:pPr>
            <a:r>
              <a:rPr lang="en" sz="1260">
                <a:solidFill>
                  <a:srgbClr val="222222"/>
                </a:solidFill>
                <a:latin typeface="Lato"/>
                <a:ea typeface="Lato"/>
                <a:cs typeface="Lato"/>
                <a:sym typeface="Lato"/>
              </a:rPr>
              <a:t>Movement vs. stillness</a:t>
            </a:r>
            <a:endParaRPr sz="1260">
              <a:solidFill>
                <a:srgbClr val="222222"/>
              </a:solidFill>
              <a:latin typeface="Lato"/>
              <a:ea typeface="Lato"/>
              <a:cs typeface="Lato"/>
              <a:sym typeface="Lato"/>
            </a:endParaRPr>
          </a:p>
          <a:p>
            <a:pPr indent="0" lvl="0" marL="0" rtl="0" algn="l">
              <a:spcBef>
                <a:spcPts val="750"/>
              </a:spcBef>
              <a:spcAft>
                <a:spcPts val="0"/>
              </a:spcAft>
              <a:buClr>
                <a:schemeClr val="dk1"/>
              </a:buClr>
              <a:buSzPts val="1100"/>
              <a:buFont typeface="Arial"/>
              <a:buNone/>
            </a:pPr>
            <a:r>
              <a:t/>
            </a:r>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20b2a03968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20b2a0396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rgbClr val="0000FF"/>
                </a:solidFill>
              </a:rPr>
              <a:t>****Stay on this slide for 2 minutes. After the 2 minutes**** </a:t>
            </a:r>
            <a:r>
              <a:rPr lang="en" sz="1400">
                <a:solidFill>
                  <a:schemeClr val="dk1"/>
                </a:solidFill>
              </a:rPr>
              <a:t>Lead counselors please lead a discussion having a few attendees share. I will pause for 4 minutes. </a:t>
            </a:r>
            <a:r>
              <a:rPr lang="en" sz="1400">
                <a:solidFill>
                  <a:srgbClr val="0000FF"/>
                </a:solidFill>
              </a:rPr>
              <a:t>****After 4 minutes***** </a:t>
            </a:r>
            <a:r>
              <a:rPr lang="en" sz="1400">
                <a:solidFill>
                  <a:schemeClr val="dk1"/>
                </a:solidFill>
              </a:rPr>
              <a:t> Okay let’s all come back together. I am sure that anxiety, uncertain, maybe even panic were discussed. </a:t>
            </a:r>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e552545faa_0_138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e552545faa_0_1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750"/>
              </a:spcBef>
              <a:spcAft>
                <a:spcPts val="0"/>
              </a:spcAft>
              <a:buNone/>
            </a:pPr>
            <a:r>
              <a:rPr i="1" lang="en" sz="1960">
                <a:solidFill>
                  <a:srgbClr val="666666"/>
                </a:solidFill>
                <a:latin typeface="Lato"/>
                <a:ea typeface="Lato"/>
                <a:cs typeface="Lato"/>
                <a:sym typeface="Lato"/>
              </a:rPr>
              <a:t>Take a moment to write down the atoms you selected and share what drew you to each one. Please be sure to turn your reflection in to your lead counselor at the end of the video.</a:t>
            </a: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7a6718881d_0_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7a6718881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8000"/>
              </a:lnSpc>
              <a:spcBef>
                <a:spcPts val="0"/>
              </a:spcBef>
              <a:spcAft>
                <a:spcPts val="0"/>
              </a:spcAft>
              <a:buClr>
                <a:schemeClr val="dk1"/>
              </a:buClr>
              <a:buSzPts val="1100"/>
              <a:buFont typeface="Arial"/>
              <a:buNone/>
            </a:pPr>
            <a:r>
              <a:rPr lang="en">
                <a:solidFill>
                  <a:srgbClr val="222222"/>
                </a:solidFill>
                <a:highlight>
                  <a:srgbClr val="FFFFFF"/>
                </a:highlight>
              </a:rPr>
              <a:t>For minor clients identified as moderate and high risk for suicidal ideation, self-harm, or other high-risk behaviors, clinicians are required to conduct at least one parent/caregiver meeting per month (in addition to the ongoing weekly appointments with individual client) as part of ongoing treatment planning, relational support, and risk management.</a:t>
            </a:r>
            <a:endParaRPr>
              <a:solidFill>
                <a:srgbClr val="222222"/>
              </a:solidFill>
              <a:highlight>
                <a:srgbClr val="FFFFFF"/>
              </a:highlight>
            </a:endParaRPr>
          </a:p>
          <a:p>
            <a:pPr indent="0" lvl="0" marL="0" rtl="0" algn="l">
              <a:lnSpc>
                <a:spcPct val="138000"/>
              </a:lnSpc>
              <a:spcBef>
                <a:spcPts val="0"/>
              </a:spcBef>
              <a:spcAft>
                <a:spcPts val="0"/>
              </a:spcAft>
              <a:buClr>
                <a:schemeClr val="dk1"/>
              </a:buClr>
              <a:buSzPts val="1100"/>
              <a:buFont typeface="Arial"/>
              <a:buNone/>
            </a:pPr>
            <a:r>
              <a:rPr lang="en">
                <a:solidFill>
                  <a:srgbClr val="222222"/>
                </a:solidFill>
                <a:highlight>
                  <a:srgbClr val="FFFFFF"/>
                </a:highlight>
              </a:rPr>
              <a:t>Meetings may occur with the adolescent present or separately with the parent/caregiver. The format of the meeting should be based on clinical judgment, treatment goals, developmental needs, relational dynamics, and safety considerations.</a:t>
            </a:r>
            <a:endParaRPr>
              <a:solidFill>
                <a:srgbClr val="222222"/>
              </a:solidFill>
              <a:highlight>
                <a:srgbClr val="FFFFFF"/>
              </a:highlight>
            </a:endParaRPr>
          </a:p>
          <a:p>
            <a:pPr indent="0" lvl="0" marL="0" rtl="0" algn="l">
              <a:spcBef>
                <a:spcPts val="0"/>
              </a:spcBef>
              <a:spcAft>
                <a:spcPts val="0"/>
              </a:spcAft>
              <a:buNone/>
            </a:pPr>
            <a:r>
              <a:t/>
            </a:r>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7c9055de8e_0_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7c9055de8e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These meetings are intended to strengthen caregiver engagement and collaboration before a client reaches active crisis; Increase positive attachment, communication, and connection between caregivers and adolescents; Improve caregiver understanding of risk factors, warning signs, emotional regulation, and safety planning; Review safety plans, coping tools, and resources discussed in session; Improve treatment consistency, follow-through, and clinical buy-in; Reduce the pattern of involving caregivers only during crises or escalations; and Promote a proactive, relational, and supportive treatment environment.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e552545faa_0_4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e552545faa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222222"/>
                </a:solidFill>
                <a:highlight>
                  <a:srgbClr val="FFFFFF"/>
                </a:highlight>
              </a:rPr>
              <a:t>Research supports consistent caregiver involvement in the treatment of moderate-to-high-risk minors. Limiting parent involvement to periods of crisis may unintentionally reinforce negative interaction patterns in which caregiver involvement becomes associated primarily with conflict, punishment, or emotional escalation. Regular caregiver meetings outside of crisis situations help improve attachment, communication, collaborative problem solving, treatment adherence, and continuity of care.</a:t>
            </a:r>
            <a:r>
              <a:rPr lang="en">
                <a:solidFill>
                  <a:schemeClr val="dk1"/>
                </a:solidFill>
              </a:rPr>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e552545faa_0_64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e552545faa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222222"/>
                </a:solidFill>
                <a:highlight>
                  <a:srgbClr val="FFFFFF"/>
                </a:highlight>
              </a:rPr>
              <a:t>When a clinician identifies an adolescent client as moderate-to-high risk, the clinician must notify the scheduling team that recurring parent/family sessions are clinically indicated. Sessions may include either family with or family without client present. </a:t>
            </a:r>
            <a:r>
              <a:rPr lang="en">
                <a:solidFill>
                  <a:schemeClr val="dk1"/>
                </a:solidFill>
              </a:rPr>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e552545faa_0_6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e552545faa_0_6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8000"/>
              </a:lnSpc>
              <a:spcBef>
                <a:spcPts val="0"/>
              </a:spcBef>
              <a:spcAft>
                <a:spcPts val="0"/>
              </a:spcAft>
              <a:buClr>
                <a:schemeClr val="dk1"/>
              </a:buClr>
              <a:buSzPts val="1100"/>
              <a:buFont typeface="Arial"/>
              <a:buNone/>
            </a:pPr>
            <a:r>
              <a:rPr b="1" lang="en" u="sng">
                <a:solidFill>
                  <a:srgbClr val="222222"/>
                </a:solidFill>
                <a:highlight>
                  <a:srgbClr val="FFFFFF"/>
                </a:highlight>
              </a:rPr>
              <a:t>The clinician is responsible for adding the client to the “Parent Session Tracker.”</a:t>
            </a:r>
            <a:endParaRPr b="1" u="sng">
              <a:solidFill>
                <a:srgbClr val="222222"/>
              </a:solidFill>
              <a:highlight>
                <a:srgbClr val="FFFFFF"/>
              </a:highlight>
            </a:endParaRPr>
          </a:p>
          <a:p>
            <a:pPr indent="0" lvl="0" marL="0" rtl="0" algn="l">
              <a:lnSpc>
                <a:spcPct val="138000"/>
              </a:lnSpc>
              <a:spcBef>
                <a:spcPts val="0"/>
              </a:spcBef>
              <a:spcAft>
                <a:spcPts val="0"/>
              </a:spcAft>
              <a:buClr>
                <a:schemeClr val="dk1"/>
              </a:buClr>
              <a:buSzPts val="1100"/>
              <a:buFont typeface="Arial"/>
              <a:buNone/>
            </a:pPr>
            <a:r>
              <a:rPr lang="en">
                <a:solidFill>
                  <a:srgbClr val="222222"/>
                </a:solidFill>
                <a:highlight>
                  <a:srgbClr val="FFFFFF"/>
                </a:highlight>
              </a:rPr>
              <a:t>Schedulers are expected to support ongoing scheduling of these recurring sessions as part of the treatment plan. If the counselor’s preferred session format cannot be scheduled, the alternate parent/family session option should be offered. If no openings are available, ongoing note time may be temporarily used for scheduling these sessions. If a cancellation occurs during that week, the documentation hour may be returned to the counselor if needed for workload balance.</a:t>
            </a:r>
            <a:endParaRPr>
              <a:solidFill>
                <a:srgbClr val="222222"/>
              </a:solidFill>
              <a:highlight>
                <a:srgbClr val="FFFFFF"/>
              </a:highlight>
            </a:endParaRPr>
          </a:p>
          <a:p>
            <a:pPr indent="0" lvl="0" marL="0" rtl="0" algn="l">
              <a:lnSpc>
                <a:spcPct val="138000"/>
              </a:lnSpc>
              <a:spcBef>
                <a:spcPts val="0"/>
              </a:spcBef>
              <a:spcAft>
                <a:spcPts val="0"/>
              </a:spcAft>
              <a:buClr>
                <a:schemeClr val="dk1"/>
              </a:buClr>
              <a:buSzPts val="1100"/>
              <a:buFont typeface="Arial"/>
              <a:buNone/>
            </a:pPr>
            <a:r>
              <a:rPr lang="en">
                <a:solidFill>
                  <a:srgbClr val="222222"/>
                </a:solidFill>
                <a:highlight>
                  <a:srgbClr val="FFFFFF"/>
                </a:highlight>
              </a:rPr>
              <a:t>If a parent/caregiver declines, resists, repeatedly cancels, or refuses recommended sessions, the scheduler must document: Scheduling attempts made, parent/caregiver refusal, resistance, or barriers and communication provided back to the clinician.</a:t>
            </a:r>
            <a:endParaRPr>
              <a:solidFill>
                <a:srgbClr val="222222"/>
              </a:solidFill>
              <a:highlight>
                <a:srgbClr val="FFFFFF"/>
              </a:highlight>
            </a:endParaRPr>
          </a:p>
          <a:p>
            <a:pPr indent="0" lvl="0" marL="0" rtl="0" algn="l">
              <a:lnSpc>
                <a:spcPct val="138000"/>
              </a:lnSpc>
              <a:spcBef>
                <a:spcPts val="0"/>
              </a:spcBef>
              <a:spcAft>
                <a:spcPts val="0"/>
              </a:spcAft>
              <a:buClr>
                <a:schemeClr val="dk1"/>
              </a:buClr>
              <a:buSzPts val="1100"/>
              <a:buFont typeface="Arial"/>
              <a:buNone/>
            </a:pPr>
            <a:r>
              <a:rPr lang="en">
                <a:solidFill>
                  <a:srgbClr val="222222"/>
                </a:solidFill>
                <a:highlight>
                  <a:srgbClr val="FFFFFF"/>
                </a:highlight>
              </a:rPr>
              <a:t>If a parent/caregiver declines participation, the clinician must document:</a:t>
            </a:r>
            <a:br>
              <a:rPr lang="en">
                <a:solidFill>
                  <a:srgbClr val="222222"/>
                </a:solidFill>
                <a:highlight>
                  <a:srgbClr val="FFFFFF"/>
                </a:highlight>
              </a:rPr>
            </a:br>
            <a:r>
              <a:rPr lang="en">
                <a:solidFill>
                  <a:srgbClr val="222222"/>
                </a:solidFill>
                <a:highlight>
                  <a:srgbClr val="FFFFFF"/>
                </a:highlight>
              </a:rPr>
              <a:t>• That the meeting was recommended both</a:t>
            </a:r>
            <a:r>
              <a:rPr lang="en" u="sng">
                <a:solidFill>
                  <a:srgbClr val="222222"/>
                </a:solidFill>
                <a:highlight>
                  <a:srgbClr val="FFFFFF"/>
                </a:highlight>
              </a:rPr>
              <a:t> in session</a:t>
            </a:r>
            <a:r>
              <a:rPr lang="en">
                <a:solidFill>
                  <a:srgbClr val="222222"/>
                </a:solidFill>
                <a:highlight>
                  <a:srgbClr val="FFFFFF"/>
                </a:highlight>
              </a:rPr>
              <a:t> and through scheduling outreach</a:t>
            </a:r>
            <a:br>
              <a:rPr lang="en">
                <a:solidFill>
                  <a:srgbClr val="222222"/>
                </a:solidFill>
                <a:highlight>
                  <a:srgbClr val="FFFFFF"/>
                </a:highlight>
              </a:rPr>
            </a:br>
            <a:r>
              <a:rPr lang="en">
                <a:solidFill>
                  <a:srgbClr val="222222"/>
                </a:solidFill>
                <a:highlight>
                  <a:srgbClr val="FFFFFF"/>
                </a:highlight>
              </a:rPr>
              <a:t>• Parent/caregiver refusal or inability to participate</a:t>
            </a:r>
            <a:br>
              <a:rPr lang="en">
                <a:solidFill>
                  <a:srgbClr val="222222"/>
                </a:solidFill>
                <a:highlight>
                  <a:srgbClr val="FFFFFF"/>
                </a:highlight>
              </a:rPr>
            </a:br>
            <a:r>
              <a:rPr lang="en">
                <a:solidFill>
                  <a:srgbClr val="222222"/>
                </a:solidFill>
                <a:highlight>
                  <a:srgbClr val="FFFFFF"/>
                </a:highlight>
              </a:rPr>
              <a:t>• Efforts made to re-engage the caregiver</a:t>
            </a:r>
            <a:br>
              <a:rPr lang="en">
                <a:solidFill>
                  <a:srgbClr val="222222"/>
                </a:solidFill>
                <a:highlight>
                  <a:srgbClr val="FFFFFF"/>
                </a:highlight>
              </a:rPr>
            </a:br>
            <a:r>
              <a:rPr lang="en">
                <a:solidFill>
                  <a:srgbClr val="222222"/>
                </a:solidFill>
                <a:highlight>
                  <a:srgbClr val="FFFFFF"/>
                </a:highlight>
              </a:rPr>
              <a:t>• Clinical considerations related to the refusal</a:t>
            </a:r>
            <a:endParaRPr>
              <a:solidFill>
                <a:srgbClr val="222222"/>
              </a:solidFill>
              <a:highlight>
                <a:srgbClr val="FFFFFF"/>
              </a:highlight>
            </a:endParaRPr>
          </a:p>
          <a:p>
            <a:pPr indent="0" lvl="0" marL="0" rtl="0" algn="l">
              <a:lnSpc>
                <a:spcPct val="138000"/>
              </a:lnSpc>
              <a:spcBef>
                <a:spcPts val="0"/>
              </a:spcBef>
              <a:spcAft>
                <a:spcPts val="0"/>
              </a:spcAft>
              <a:buClr>
                <a:schemeClr val="dk1"/>
              </a:buClr>
              <a:buSzPts val="1100"/>
              <a:buFont typeface="Arial"/>
              <a:buNone/>
            </a:pPr>
            <a:r>
              <a:rPr lang="en">
                <a:solidFill>
                  <a:srgbClr val="222222"/>
                </a:solidFill>
                <a:highlight>
                  <a:srgbClr val="FFFFFF"/>
                </a:highlight>
              </a:rPr>
              <a:t>Clinical Expectations:  Clinicians are expected to incorporate caregiver involvement into ongoing treatment and relational support rather than reserving parent involvement exclusively for crisis.</a:t>
            </a:r>
            <a:endParaRPr>
              <a:solidFill>
                <a:srgbClr val="222222"/>
              </a:solidFill>
              <a:highlight>
                <a:srgbClr val="FFFFFF"/>
              </a:highlight>
            </a:endParaRPr>
          </a:p>
          <a:p>
            <a:pPr indent="0" lvl="0" marL="0" rtl="0" algn="l">
              <a:lnSpc>
                <a:spcPct val="115000"/>
              </a:lnSpc>
              <a:spcBef>
                <a:spcPts val="10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pic>
        <p:nvPicPr>
          <p:cNvPr descr="paint_transparent1.png" id="10" name="Google Shape;10;p2"/>
          <p:cNvPicPr preferRelativeResize="0"/>
          <p:nvPr/>
        </p:nvPicPr>
        <p:blipFill rotWithShape="1">
          <a:blip r:embed="rId3">
            <a:alphaModFix/>
          </a:blip>
          <a:srcRect b="0" l="55211" r="0" t="0"/>
          <a:stretch/>
        </p:blipFill>
        <p:spPr>
          <a:xfrm>
            <a:off x="1" y="0"/>
            <a:ext cx="4095677" cy="5143500"/>
          </a:xfrm>
          <a:prstGeom prst="rect">
            <a:avLst/>
          </a:prstGeom>
          <a:noFill/>
          <a:ln>
            <a:noFill/>
          </a:ln>
        </p:spPr>
      </p:pic>
      <p:sp>
        <p:nvSpPr>
          <p:cNvPr id="11" name="Google Shape;11;p2"/>
          <p:cNvSpPr txBox="1"/>
          <p:nvPr>
            <p:ph type="ctrTitle"/>
          </p:nvPr>
        </p:nvSpPr>
        <p:spPr>
          <a:xfrm>
            <a:off x="3208125" y="3287225"/>
            <a:ext cx="5250300" cy="1159800"/>
          </a:xfrm>
          <a:prstGeom prst="rect">
            <a:avLst/>
          </a:prstGeom>
        </p:spPr>
        <p:txBody>
          <a:bodyPr anchorCtr="0" anchor="b" bIns="91425" lIns="91425" spcFirstLastPara="1" rIns="91425" wrap="square" tIns="91425">
            <a:noAutofit/>
          </a:bodyPr>
          <a:lstStyle>
            <a:lvl1pPr lvl="0"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1pPr>
            <a:lvl2pPr lvl="1"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2pPr>
            <a:lvl3pPr lvl="2"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3pPr>
            <a:lvl4pPr lvl="3"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4pPr>
            <a:lvl5pPr lvl="4"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5pPr>
            <a:lvl6pPr lvl="5"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6pPr>
            <a:lvl7pPr lvl="6"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7pPr>
            <a:lvl8pPr lvl="7"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8pPr>
            <a:lvl9pPr lvl="8"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rectangle">
  <p:cSld name="BLANK_1">
    <p:bg>
      <p:bgPr>
        <a:blipFill>
          <a:blip r:embed="rId2">
            <a:alphaModFix/>
          </a:blip>
          <a:stretch>
            <a:fillRect/>
          </a:stretch>
        </a:blipFill>
      </p:bgPr>
    </p:bg>
    <p:spTree>
      <p:nvGrpSpPr>
        <p:cNvPr id="50" name="Shape 50"/>
        <p:cNvGrpSpPr/>
        <p:nvPr/>
      </p:nvGrpSpPr>
      <p:grpSpPr>
        <a:xfrm>
          <a:off x="0" y="0"/>
          <a:ext cx="0" cy="0"/>
          <a:chOff x="0" y="0"/>
          <a:chExt cx="0" cy="0"/>
        </a:xfrm>
      </p:grpSpPr>
      <p:pic>
        <p:nvPicPr>
          <p:cNvPr descr="paint_transparent3.png" id="51" name="Google Shape;51;p11"/>
          <p:cNvPicPr preferRelativeResize="0"/>
          <p:nvPr/>
        </p:nvPicPr>
        <p:blipFill>
          <a:blip r:embed="rId3">
            <a:alphaModFix/>
          </a:blip>
          <a:stretch>
            <a:fillRect/>
          </a:stretch>
        </p:blipFill>
        <p:spPr>
          <a:xfrm>
            <a:off x="0" y="0"/>
            <a:ext cx="9144000" cy="5143503"/>
          </a:xfrm>
          <a:prstGeom prst="rect">
            <a:avLst/>
          </a:prstGeom>
          <a:noFill/>
          <a:ln>
            <a:noFill/>
          </a:ln>
        </p:spPr>
      </p:pic>
      <p:sp>
        <p:nvSpPr>
          <p:cNvPr id="52" name="Google Shape;52;p11"/>
          <p:cNvSpPr txBox="1"/>
          <p:nvPr>
            <p:ph idx="12" type="sldNum"/>
          </p:nvPr>
        </p:nvSpPr>
        <p:spPr>
          <a:xfrm>
            <a:off x="4297650" y="4447973"/>
            <a:ext cx="548700" cy="393600"/>
          </a:xfrm>
          <a:prstGeom prst="rect">
            <a:avLst/>
          </a:prstGeom>
        </p:spPr>
        <p:txBody>
          <a:bodyPr anchorCtr="0" anchor="ctr" bIns="91425" lIns="91425" spcFirstLastPara="1" rIns="91425" wrap="square" tIns="91425">
            <a:noAutofit/>
          </a:bodyPr>
          <a:lstStyle>
            <a:lvl1pPr lvl="0" rtl="0" algn="ctr">
              <a:buNone/>
              <a:defRPr>
                <a:solidFill>
                  <a:srgbClr val="999999"/>
                </a:solidFill>
              </a:defRPr>
            </a:lvl1pPr>
            <a:lvl2pPr lvl="1" rtl="0" algn="ctr">
              <a:buNone/>
              <a:defRPr>
                <a:solidFill>
                  <a:srgbClr val="999999"/>
                </a:solidFill>
              </a:defRPr>
            </a:lvl2pPr>
            <a:lvl3pPr lvl="2" rtl="0" algn="ctr">
              <a:buNone/>
              <a:defRPr>
                <a:solidFill>
                  <a:srgbClr val="999999"/>
                </a:solidFill>
              </a:defRPr>
            </a:lvl3pPr>
            <a:lvl4pPr lvl="3" rtl="0" algn="ctr">
              <a:buNone/>
              <a:defRPr>
                <a:solidFill>
                  <a:srgbClr val="999999"/>
                </a:solidFill>
              </a:defRPr>
            </a:lvl4pPr>
            <a:lvl5pPr lvl="4" rtl="0" algn="ctr">
              <a:buNone/>
              <a:defRPr>
                <a:solidFill>
                  <a:srgbClr val="999999"/>
                </a:solidFill>
              </a:defRPr>
            </a:lvl5pPr>
            <a:lvl6pPr lvl="5" rtl="0" algn="ctr">
              <a:buNone/>
              <a:defRPr>
                <a:solidFill>
                  <a:srgbClr val="999999"/>
                </a:solidFill>
              </a:defRPr>
            </a:lvl6pPr>
            <a:lvl7pPr lvl="6" rtl="0" algn="ctr">
              <a:buNone/>
              <a:defRPr>
                <a:solidFill>
                  <a:srgbClr val="999999"/>
                </a:solidFill>
              </a:defRPr>
            </a:lvl7pPr>
            <a:lvl8pPr lvl="7" rtl="0" algn="ctr">
              <a:buNone/>
              <a:defRPr>
                <a:solidFill>
                  <a:srgbClr val="999999"/>
                </a:solidFill>
              </a:defRPr>
            </a:lvl8pPr>
            <a:lvl9pPr lvl="8" rtl="0" algn="ctr">
              <a:buNone/>
              <a:defRPr>
                <a:solidFill>
                  <a:srgbClr val="999999"/>
                </a:solidFil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half">
  <p:cSld name="BLANK_1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paint_transparent1.png" id="55" name="Google Shape;55;p12"/>
          <p:cNvPicPr preferRelativeResize="0"/>
          <p:nvPr/>
        </p:nvPicPr>
        <p:blipFill rotWithShape="1">
          <a:blip r:embed="rId3">
            <a:alphaModFix/>
          </a:blip>
          <a:srcRect b="0" l="27161" r="0" t="0"/>
          <a:stretch/>
        </p:blipFill>
        <p:spPr>
          <a:xfrm>
            <a:off x="0" y="0"/>
            <a:ext cx="6660552" cy="51435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1">
  <p:cSld name="Title + 2 columns (g3e553206fee_31_0)">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3"/>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58" name="Google Shape;58;p13"/>
          <p:cNvSpPr txBox="1"/>
          <p:nvPr>
            <p:ph idx="1" type="body"/>
          </p:nvPr>
        </p:nvSpPr>
        <p:spPr>
          <a:xfrm>
            <a:off x="457200"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9" name="Google Shape;59;p13"/>
          <p:cNvSpPr txBox="1"/>
          <p:nvPr>
            <p:ph idx="2" type="body"/>
          </p:nvPr>
        </p:nvSpPr>
        <p:spPr>
          <a:xfrm>
            <a:off x="3293406"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60" name="Google Shape;60;p1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2">
  <p:cSld name="Title + 2 columns (g3e553206fee_81_0)">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63" name="Google Shape;63;p14"/>
          <p:cNvSpPr txBox="1"/>
          <p:nvPr>
            <p:ph idx="1" type="body"/>
          </p:nvPr>
        </p:nvSpPr>
        <p:spPr>
          <a:xfrm>
            <a:off x="457200"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64" name="Google Shape;64;p14"/>
          <p:cNvSpPr txBox="1"/>
          <p:nvPr>
            <p:ph idx="2" type="body"/>
          </p:nvPr>
        </p:nvSpPr>
        <p:spPr>
          <a:xfrm>
            <a:off x="3293406"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65" name="Google Shape;65;p1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blipFill>
          <a:blip r:embed="rId2">
            <a:alphaModFix/>
          </a:blip>
          <a:stretch>
            <a:fillRect/>
          </a:stretch>
        </a:blipFill>
      </p:bgPr>
    </p:bg>
    <p:spTree>
      <p:nvGrpSpPr>
        <p:cNvPr id="12" name="Shape 12"/>
        <p:cNvGrpSpPr/>
        <p:nvPr/>
      </p:nvGrpSpPr>
      <p:grpSpPr>
        <a:xfrm>
          <a:off x="0" y="0"/>
          <a:ext cx="0" cy="0"/>
          <a:chOff x="0" y="0"/>
          <a:chExt cx="0" cy="0"/>
        </a:xfrm>
      </p:grpSpPr>
      <p:pic>
        <p:nvPicPr>
          <p:cNvPr descr="paint_transparent4.png" id="13" name="Google Shape;13;p3"/>
          <p:cNvPicPr preferRelativeResize="0"/>
          <p:nvPr/>
        </p:nvPicPr>
        <p:blipFill rotWithShape="1">
          <a:blip r:embed="rId3">
            <a:alphaModFix/>
          </a:blip>
          <a:srcRect b="0" l="0" r="49955" t="0"/>
          <a:stretch/>
        </p:blipFill>
        <p:spPr>
          <a:xfrm>
            <a:off x="4567925" y="0"/>
            <a:ext cx="4576075" cy="5143524"/>
          </a:xfrm>
          <a:prstGeom prst="rect">
            <a:avLst/>
          </a:prstGeom>
          <a:noFill/>
          <a:ln>
            <a:noFill/>
          </a:ln>
        </p:spPr>
      </p:pic>
      <p:sp>
        <p:nvSpPr>
          <p:cNvPr id="14" name="Google Shape;14;p3"/>
          <p:cNvSpPr/>
          <p:nvPr/>
        </p:nvSpPr>
        <p:spPr>
          <a:xfrm>
            <a:off x="0" y="-150"/>
            <a:ext cx="5300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ph type="ctrTitle"/>
          </p:nvPr>
        </p:nvSpPr>
        <p:spPr>
          <a:xfrm>
            <a:off x="685800" y="2878750"/>
            <a:ext cx="3914700" cy="11598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 name="Google Shape;16;p3"/>
          <p:cNvSpPr txBox="1"/>
          <p:nvPr>
            <p:ph idx="1" type="subTitle"/>
          </p:nvPr>
        </p:nvSpPr>
        <p:spPr>
          <a:xfrm>
            <a:off x="685800" y="4135454"/>
            <a:ext cx="39147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1400"/>
              <a:buNone/>
              <a:defRPr sz="1400">
                <a:solidFill>
                  <a:schemeClr val="dk2"/>
                </a:solidFill>
              </a:defRPr>
            </a:lvl1pPr>
            <a:lvl2pPr lvl="1" rtl="0">
              <a:spcBef>
                <a:spcPts val="0"/>
              </a:spcBef>
              <a:spcAft>
                <a:spcPts val="0"/>
              </a:spcAft>
              <a:buClr>
                <a:schemeClr val="dk2"/>
              </a:buClr>
              <a:buSzPts val="1400"/>
              <a:buNone/>
              <a:defRPr sz="1400">
                <a:solidFill>
                  <a:schemeClr val="dk2"/>
                </a:solidFill>
              </a:defRPr>
            </a:lvl2pPr>
            <a:lvl3pPr lvl="2" rtl="0">
              <a:spcBef>
                <a:spcPts val="0"/>
              </a:spcBef>
              <a:spcAft>
                <a:spcPts val="0"/>
              </a:spcAft>
              <a:buClr>
                <a:schemeClr val="dk2"/>
              </a:buClr>
              <a:buSzPts val="1400"/>
              <a:buNone/>
              <a:defRPr sz="1400">
                <a:solidFill>
                  <a:schemeClr val="dk2"/>
                </a:solidFill>
              </a:defRPr>
            </a:lvl3pPr>
            <a:lvl4pPr lvl="3" rtl="0">
              <a:spcBef>
                <a:spcPts val="0"/>
              </a:spcBef>
              <a:spcAft>
                <a:spcPts val="0"/>
              </a:spcAft>
              <a:buClr>
                <a:schemeClr val="dk2"/>
              </a:buClr>
              <a:buSzPts val="1400"/>
              <a:buNone/>
              <a:defRPr sz="1400">
                <a:solidFill>
                  <a:schemeClr val="dk2"/>
                </a:solidFill>
              </a:defRPr>
            </a:lvl4pPr>
            <a:lvl5pPr lvl="4" rtl="0">
              <a:spcBef>
                <a:spcPts val="0"/>
              </a:spcBef>
              <a:spcAft>
                <a:spcPts val="0"/>
              </a:spcAft>
              <a:buClr>
                <a:schemeClr val="dk2"/>
              </a:buClr>
              <a:buSzPts val="1400"/>
              <a:buNone/>
              <a:defRPr sz="1400">
                <a:solidFill>
                  <a:schemeClr val="dk2"/>
                </a:solidFill>
              </a:defRPr>
            </a:lvl5pPr>
            <a:lvl6pPr lvl="5" rtl="0">
              <a:spcBef>
                <a:spcPts val="0"/>
              </a:spcBef>
              <a:spcAft>
                <a:spcPts val="0"/>
              </a:spcAft>
              <a:buClr>
                <a:schemeClr val="dk2"/>
              </a:buClr>
              <a:buSzPts val="1400"/>
              <a:buNone/>
              <a:defRPr sz="1400">
                <a:solidFill>
                  <a:schemeClr val="dk2"/>
                </a:solidFill>
              </a:defRPr>
            </a:lvl6pPr>
            <a:lvl7pPr lvl="6" rtl="0">
              <a:spcBef>
                <a:spcPts val="0"/>
              </a:spcBef>
              <a:spcAft>
                <a:spcPts val="0"/>
              </a:spcAft>
              <a:buClr>
                <a:schemeClr val="dk2"/>
              </a:buClr>
              <a:buSzPts val="1400"/>
              <a:buNone/>
              <a:defRPr sz="1400">
                <a:solidFill>
                  <a:schemeClr val="dk2"/>
                </a:solidFill>
              </a:defRPr>
            </a:lvl7pPr>
            <a:lvl8pPr lvl="7" rtl="0">
              <a:spcBef>
                <a:spcPts val="0"/>
              </a:spcBef>
              <a:spcAft>
                <a:spcPts val="0"/>
              </a:spcAft>
              <a:buClr>
                <a:schemeClr val="dk2"/>
              </a:buClr>
              <a:buSzPts val="1400"/>
              <a:buNone/>
              <a:defRPr sz="1400">
                <a:solidFill>
                  <a:schemeClr val="dk2"/>
                </a:solidFill>
              </a:defRPr>
            </a:lvl8pPr>
            <a:lvl9pPr lvl="8" rtl="0">
              <a:spcBef>
                <a:spcPts val="0"/>
              </a:spcBef>
              <a:spcAft>
                <a:spcPts val="0"/>
              </a:spcAft>
              <a:buClr>
                <a:schemeClr val="dk2"/>
              </a:buClr>
              <a:buSzPts val="1400"/>
              <a:buNone/>
              <a:defRPr sz="1400">
                <a:solidFill>
                  <a:schemeClr val="dk2"/>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17" name="Shape 17"/>
        <p:cNvGrpSpPr/>
        <p:nvPr/>
      </p:nvGrpSpPr>
      <p:grpSpPr>
        <a:xfrm>
          <a:off x="0" y="0"/>
          <a:ext cx="0" cy="0"/>
          <a:chOff x="0" y="0"/>
          <a:chExt cx="0" cy="0"/>
        </a:xfrm>
      </p:grpSpPr>
      <p:pic>
        <p:nvPicPr>
          <p:cNvPr descr="paint_transparent4.png" id="18" name="Google Shape;18;p4"/>
          <p:cNvPicPr preferRelativeResize="0"/>
          <p:nvPr/>
        </p:nvPicPr>
        <p:blipFill>
          <a:blip r:embed="rId3">
            <a:alphaModFix/>
          </a:blip>
          <a:stretch>
            <a:fillRect/>
          </a:stretch>
        </p:blipFill>
        <p:spPr>
          <a:xfrm>
            <a:off x="0" y="-12"/>
            <a:ext cx="9144000" cy="5143513"/>
          </a:xfrm>
          <a:prstGeom prst="rect">
            <a:avLst/>
          </a:prstGeom>
          <a:noFill/>
          <a:ln>
            <a:noFill/>
          </a:ln>
        </p:spPr>
      </p:pic>
      <p:sp>
        <p:nvSpPr>
          <p:cNvPr id="19" name="Google Shape;19;p4"/>
          <p:cNvSpPr txBox="1"/>
          <p:nvPr>
            <p:ph idx="1" type="body"/>
          </p:nvPr>
        </p:nvSpPr>
        <p:spPr>
          <a:xfrm>
            <a:off x="2483350" y="836125"/>
            <a:ext cx="4177200" cy="3471300"/>
          </a:xfrm>
          <a:prstGeom prst="rect">
            <a:avLst/>
          </a:prstGeom>
        </p:spPr>
        <p:txBody>
          <a:bodyPr anchorCtr="0" anchor="ctr" bIns="91425" lIns="91425" spcFirstLastPara="1" rIns="91425" wrap="square" tIns="91425">
            <a:noAutofit/>
          </a:bodyPr>
          <a:lstStyle>
            <a:lvl1pPr indent="-381000" lvl="0" marL="457200" rtl="0" algn="ctr">
              <a:spcBef>
                <a:spcPts val="600"/>
              </a:spcBef>
              <a:spcAft>
                <a:spcPts val="0"/>
              </a:spcAft>
              <a:buClr>
                <a:srgbClr val="FFFFFF"/>
              </a:buClr>
              <a:buSzPts val="2400"/>
              <a:buChar char="×"/>
              <a:defRPr i="1" sz="2400">
                <a:solidFill>
                  <a:srgbClr val="FFFFFF"/>
                </a:solidFill>
              </a:defRPr>
            </a:lvl1pPr>
            <a:lvl2pPr indent="-381000" lvl="1" marL="914400" rtl="0" algn="ctr">
              <a:spcBef>
                <a:spcPts val="0"/>
              </a:spcBef>
              <a:spcAft>
                <a:spcPts val="0"/>
              </a:spcAft>
              <a:buClr>
                <a:srgbClr val="FFFFFF"/>
              </a:buClr>
              <a:buSzPts val="2400"/>
              <a:buChar char="×"/>
              <a:defRPr i="1" sz="2400">
                <a:solidFill>
                  <a:srgbClr val="FFFFFF"/>
                </a:solidFill>
              </a:defRPr>
            </a:lvl2pPr>
            <a:lvl3pPr indent="-381000" lvl="2" marL="1371600" rtl="0" algn="ctr">
              <a:spcBef>
                <a:spcPts val="0"/>
              </a:spcBef>
              <a:spcAft>
                <a:spcPts val="0"/>
              </a:spcAft>
              <a:buClr>
                <a:srgbClr val="FFFFFF"/>
              </a:buClr>
              <a:buSzPts val="2400"/>
              <a:buChar char="×"/>
              <a:defRPr i="1" sz="2400">
                <a:solidFill>
                  <a:srgbClr val="FFFFFF"/>
                </a:solidFill>
              </a:defRPr>
            </a:lvl3pPr>
            <a:lvl4pPr indent="-381000" lvl="3" marL="1828800" rtl="0" algn="ctr">
              <a:spcBef>
                <a:spcPts val="0"/>
              </a:spcBef>
              <a:spcAft>
                <a:spcPts val="0"/>
              </a:spcAft>
              <a:buClr>
                <a:srgbClr val="FFFFFF"/>
              </a:buClr>
              <a:buSzPts val="2400"/>
              <a:buChar char="×"/>
              <a:defRPr i="1" sz="2400">
                <a:solidFill>
                  <a:srgbClr val="FFFFFF"/>
                </a:solidFill>
              </a:defRPr>
            </a:lvl4pPr>
            <a:lvl5pPr indent="-381000" lvl="4" marL="2286000" rtl="0" algn="ctr">
              <a:spcBef>
                <a:spcPts val="0"/>
              </a:spcBef>
              <a:spcAft>
                <a:spcPts val="0"/>
              </a:spcAft>
              <a:buClr>
                <a:srgbClr val="FFFFFF"/>
              </a:buClr>
              <a:buSzPts val="2400"/>
              <a:buChar char="○"/>
              <a:defRPr i="1" sz="2400">
                <a:solidFill>
                  <a:srgbClr val="FFFFFF"/>
                </a:solidFill>
              </a:defRPr>
            </a:lvl5pPr>
            <a:lvl6pPr indent="-381000" lvl="5" marL="2743200" rtl="0" algn="ctr">
              <a:spcBef>
                <a:spcPts val="0"/>
              </a:spcBef>
              <a:spcAft>
                <a:spcPts val="0"/>
              </a:spcAft>
              <a:buClr>
                <a:srgbClr val="FFFFFF"/>
              </a:buClr>
              <a:buSzPts val="2400"/>
              <a:buChar char="■"/>
              <a:defRPr i="1" sz="2400">
                <a:solidFill>
                  <a:srgbClr val="FFFFFF"/>
                </a:solidFill>
              </a:defRPr>
            </a:lvl6pPr>
            <a:lvl7pPr indent="-381000" lvl="6" marL="3200400" rtl="0" algn="ctr">
              <a:spcBef>
                <a:spcPts val="0"/>
              </a:spcBef>
              <a:spcAft>
                <a:spcPts val="0"/>
              </a:spcAft>
              <a:buClr>
                <a:srgbClr val="FFFFFF"/>
              </a:buClr>
              <a:buSzPts val="2400"/>
              <a:buChar char="●"/>
              <a:defRPr i="1" sz="2400">
                <a:solidFill>
                  <a:srgbClr val="FFFFFF"/>
                </a:solidFill>
              </a:defRPr>
            </a:lvl7pPr>
            <a:lvl8pPr indent="-381000" lvl="7" marL="3657600" rtl="0" algn="ctr">
              <a:spcBef>
                <a:spcPts val="0"/>
              </a:spcBef>
              <a:spcAft>
                <a:spcPts val="0"/>
              </a:spcAft>
              <a:buClr>
                <a:srgbClr val="FFFFFF"/>
              </a:buClr>
              <a:buSzPts val="2400"/>
              <a:buChar char="○"/>
              <a:defRPr i="1" sz="2400">
                <a:solidFill>
                  <a:srgbClr val="FFFFFF"/>
                </a:solidFill>
              </a:defRPr>
            </a:lvl8pPr>
            <a:lvl9pPr indent="-381000" lvl="8" marL="4114800" algn="ctr">
              <a:spcBef>
                <a:spcPts val="0"/>
              </a:spcBef>
              <a:spcAft>
                <a:spcPts val="0"/>
              </a:spcAft>
              <a:buClr>
                <a:srgbClr val="FFFFFF"/>
              </a:buClr>
              <a:buSzPts val="2400"/>
              <a:buChar char="■"/>
              <a:defRPr i="1" sz="2400">
                <a:solidFill>
                  <a:srgbClr val="FFFFFF"/>
                </a:solidFill>
              </a:defRPr>
            </a:lvl9pPr>
          </a:lstStyle>
          <a:p/>
        </p:txBody>
      </p:sp>
      <p:sp>
        <p:nvSpPr>
          <p:cNvPr id="20" name="Google Shape;20;p4"/>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bg>
      <p:bgPr>
        <a:blipFill>
          <a:blip r:embed="rId2">
            <a:alphaModFix/>
          </a:blip>
          <a:stretch>
            <a:fillRect/>
          </a:stretch>
        </a:blipFill>
      </p:bgPr>
    </p:bg>
    <p:spTree>
      <p:nvGrpSpPr>
        <p:cNvPr id="21" name="Shape 21"/>
        <p:cNvGrpSpPr/>
        <p:nvPr/>
      </p:nvGrpSpPr>
      <p:grpSpPr>
        <a:xfrm>
          <a:off x="0" y="0"/>
          <a:ext cx="0" cy="0"/>
          <a:chOff x="0" y="0"/>
          <a:chExt cx="0" cy="0"/>
        </a:xfrm>
      </p:grpSpPr>
      <p:pic>
        <p:nvPicPr>
          <p:cNvPr descr="paint_transparent1.png" id="22" name="Google Shape;22;p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 name="Google Shape;23;p5"/>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24" name="Google Shape;24;p5"/>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25" name="Google Shape;25;p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bg>
      <p:bgPr>
        <a:blipFill>
          <a:blip r:embed="rId2">
            <a:alphaModFix/>
          </a:blip>
          <a:stretch>
            <a:fillRect/>
          </a:stretch>
        </a:blipFill>
      </p:bgPr>
    </p:bg>
    <p:spTree>
      <p:nvGrpSpPr>
        <p:cNvPr id="26" name="Shape 26"/>
        <p:cNvGrpSpPr/>
        <p:nvPr/>
      </p:nvGrpSpPr>
      <p:grpSpPr>
        <a:xfrm>
          <a:off x="0" y="0"/>
          <a:ext cx="0" cy="0"/>
          <a:chOff x="0" y="0"/>
          <a:chExt cx="0" cy="0"/>
        </a:xfrm>
      </p:grpSpPr>
      <p:pic>
        <p:nvPicPr>
          <p:cNvPr descr="paint_transparent1.png" id="27" name="Google Shape;27;p6"/>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29" name="Google Shape;29;p6"/>
          <p:cNvSpPr txBox="1"/>
          <p:nvPr>
            <p:ph idx="1" type="body"/>
          </p:nvPr>
        </p:nvSpPr>
        <p:spPr>
          <a:xfrm>
            <a:off x="457200"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0" name="Google Shape;30;p6"/>
          <p:cNvSpPr txBox="1"/>
          <p:nvPr>
            <p:ph idx="2" type="body"/>
          </p:nvPr>
        </p:nvSpPr>
        <p:spPr>
          <a:xfrm>
            <a:off x="3293406"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1" name="Google Shape;31;p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bg>
      <p:bgPr>
        <a:blipFill>
          <a:blip r:embed="rId2">
            <a:alphaModFix/>
          </a:blip>
          <a:stretch>
            <a:fillRect/>
          </a:stretch>
        </a:blipFill>
      </p:bgPr>
    </p:bg>
    <p:spTree>
      <p:nvGrpSpPr>
        <p:cNvPr id="32" name="Shape 32"/>
        <p:cNvGrpSpPr/>
        <p:nvPr/>
      </p:nvGrpSpPr>
      <p:grpSpPr>
        <a:xfrm>
          <a:off x="0" y="0"/>
          <a:ext cx="0" cy="0"/>
          <a:chOff x="0" y="0"/>
          <a:chExt cx="0" cy="0"/>
        </a:xfrm>
      </p:grpSpPr>
      <p:pic>
        <p:nvPicPr>
          <p:cNvPr descr="paint_transparent1.png" id="33" name="Google Shape;33;p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 name="Google Shape;34;p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35" name="Google Shape;35;p7"/>
          <p:cNvSpPr txBox="1"/>
          <p:nvPr>
            <p:ph idx="1" type="body"/>
          </p:nvPr>
        </p:nvSpPr>
        <p:spPr>
          <a:xfrm>
            <a:off x="489775"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6" name="Google Shape;36;p7"/>
          <p:cNvSpPr txBox="1"/>
          <p:nvPr>
            <p:ph idx="2" type="body"/>
          </p:nvPr>
        </p:nvSpPr>
        <p:spPr>
          <a:xfrm>
            <a:off x="2415136"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7" name="Google Shape;37;p7"/>
          <p:cNvSpPr txBox="1"/>
          <p:nvPr>
            <p:ph idx="3" type="body"/>
          </p:nvPr>
        </p:nvSpPr>
        <p:spPr>
          <a:xfrm>
            <a:off x="4340497"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8" name="Google Shape;38;p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39" name="Shape 39"/>
        <p:cNvGrpSpPr/>
        <p:nvPr/>
      </p:nvGrpSpPr>
      <p:grpSpPr>
        <a:xfrm>
          <a:off x="0" y="0"/>
          <a:ext cx="0" cy="0"/>
          <a:chOff x="0" y="0"/>
          <a:chExt cx="0" cy="0"/>
        </a:xfrm>
      </p:grpSpPr>
      <p:pic>
        <p:nvPicPr>
          <p:cNvPr descr="paint_transparent1.png" id="40" name="Google Shape;40;p8"/>
          <p:cNvPicPr preferRelativeResize="0"/>
          <p:nvPr/>
        </p:nvPicPr>
        <p:blipFill>
          <a:blip r:embed="rId3">
            <a:alphaModFix/>
          </a:blip>
          <a:stretch>
            <a:fillRect/>
          </a:stretch>
        </p:blipFill>
        <p:spPr>
          <a:xfrm>
            <a:off x="0" y="0"/>
            <a:ext cx="9144000" cy="5143500"/>
          </a:xfrm>
          <a:prstGeom prst="rect">
            <a:avLst/>
          </a:prstGeom>
          <a:noFill/>
          <a:ln>
            <a:noFill/>
          </a:ln>
        </p:spPr>
      </p:pic>
      <p:sp>
        <p:nvSpPr>
          <p:cNvPr id="41" name="Google Shape;41;p8"/>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42" name="Google Shape;42;p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blipFill>
          <a:blip r:embed="rId2">
            <a:alphaModFix/>
          </a:blip>
          <a:stretch>
            <a:fillRect/>
          </a:stretch>
        </a:blipFill>
      </p:bgPr>
    </p:bg>
    <p:spTree>
      <p:nvGrpSpPr>
        <p:cNvPr id="43" name="Shape 43"/>
        <p:cNvGrpSpPr/>
        <p:nvPr/>
      </p:nvGrpSpPr>
      <p:grpSpPr>
        <a:xfrm>
          <a:off x="0" y="0"/>
          <a:ext cx="0" cy="0"/>
          <a:chOff x="0" y="0"/>
          <a:chExt cx="0" cy="0"/>
        </a:xfrm>
      </p:grpSpPr>
      <p:pic>
        <p:nvPicPr>
          <p:cNvPr descr="paint_transparent1.png" id="44" name="Google Shape;44;p9"/>
          <p:cNvPicPr preferRelativeResize="0"/>
          <p:nvPr/>
        </p:nvPicPr>
        <p:blipFill>
          <a:blip r:embed="rId3">
            <a:alphaModFix/>
          </a:blip>
          <a:stretch>
            <a:fillRect/>
          </a:stretch>
        </p:blipFill>
        <p:spPr>
          <a:xfrm>
            <a:off x="0" y="0"/>
            <a:ext cx="9144000" cy="5143500"/>
          </a:xfrm>
          <a:prstGeom prst="rect">
            <a:avLst/>
          </a:prstGeom>
          <a:noFill/>
          <a:ln>
            <a:noFill/>
          </a:ln>
        </p:spPr>
      </p:pic>
      <p:sp>
        <p:nvSpPr>
          <p:cNvPr id="45" name="Google Shape;45;p9"/>
          <p:cNvSpPr txBox="1"/>
          <p:nvPr>
            <p:ph idx="1" type="body"/>
          </p:nvPr>
        </p:nvSpPr>
        <p:spPr>
          <a:xfrm>
            <a:off x="457200" y="4406309"/>
            <a:ext cx="8229600" cy="519600"/>
          </a:xfrm>
          <a:prstGeom prst="rect">
            <a:avLst/>
          </a:prstGeom>
        </p:spPr>
        <p:txBody>
          <a:bodyPr anchorCtr="0" anchor="t" bIns="91425" lIns="91425" spcFirstLastPara="1" rIns="91425" wrap="square" tIns="91425">
            <a:noAutofit/>
          </a:bodyPr>
          <a:lstStyle>
            <a:lvl1pPr indent="-228600" lvl="0" marL="457200">
              <a:spcBef>
                <a:spcPts val="360"/>
              </a:spcBef>
              <a:spcAft>
                <a:spcPts val="0"/>
              </a:spcAft>
              <a:buSzPts val="1400"/>
              <a:buNone/>
              <a:defRPr sz="1400"/>
            </a:lvl1pPr>
          </a:lstStyle>
          <a:p/>
        </p:txBody>
      </p:sp>
      <p:sp>
        <p:nvSpPr>
          <p:cNvPr id="46" name="Google Shape;46;p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circle" type="blank">
  <p:cSld name="BLANK">
    <p:bg>
      <p:bgPr>
        <a:blipFill>
          <a:blip r:embed="rId2">
            <a:alphaModFix/>
          </a:blip>
          <a:stretch>
            <a:fillRect/>
          </a:stretch>
        </a:blipFill>
      </p:bgPr>
    </p:bg>
    <p:spTree>
      <p:nvGrpSpPr>
        <p:cNvPr id="47" name="Shape 47"/>
        <p:cNvGrpSpPr/>
        <p:nvPr/>
      </p:nvGrpSpPr>
      <p:grpSpPr>
        <a:xfrm>
          <a:off x="0" y="0"/>
          <a:ext cx="0" cy="0"/>
          <a:chOff x="0" y="0"/>
          <a:chExt cx="0" cy="0"/>
        </a:xfrm>
      </p:grpSpPr>
      <p:pic>
        <p:nvPicPr>
          <p:cNvPr descr="paint_transparent4.png" id="48" name="Google Shape;48;p10"/>
          <p:cNvPicPr preferRelativeResize="0"/>
          <p:nvPr/>
        </p:nvPicPr>
        <p:blipFill>
          <a:blip r:embed="rId3">
            <a:alphaModFix/>
          </a:blip>
          <a:stretch>
            <a:fillRect/>
          </a:stretch>
        </p:blipFill>
        <p:spPr>
          <a:xfrm>
            <a:off x="0" y="0"/>
            <a:ext cx="9144000" cy="5143513"/>
          </a:xfrm>
          <a:prstGeom prst="rect">
            <a:avLst/>
          </a:prstGeom>
          <a:noFill/>
          <a:ln>
            <a:noFill/>
          </a:ln>
        </p:spPr>
      </p:pic>
      <p:sp>
        <p:nvSpPr>
          <p:cNvPr id="49" name="Google Shape;49;p10"/>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CCCCC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1348975"/>
            <a:ext cx="5511300" cy="8574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1pPr>
            <a:lvl2pPr lvl="1">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p:txBody>
      </p:sp>
      <p:sp>
        <p:nvSpPr>
          <p:cNvPr id="7" name="Google Shape;7;p1"/>
          <p:cNvSpPr txBox="1"/>
          <p:nvPr>
            <p:ph idx="1" type="body"/>
          </p:nvPr>
        </p:nvSpPr>
        <p:spPr>
          <a:xfrm>
            <a:off x="457200" y="2244400"/>
            <a:ext cx="5511300" cy="2605200"/>
          </a:xfrm>
          <a:prstGeom prst="rect">
            <a:avLst/>
          </a:prstGeom>
          <a:noFill/>
          <a:ln>
            <a:noFill/>
          </a:ln>
        </p:spPr>
        <p:txBody>
          <a:bodyPr anchorCtr="0" anchor="t" bIns="91425" lIns="91425" spcFirstLastPara="1" rIns="91425" wrap="square" tIns="91425">
            <a:noAutofit/>
          </a:bodyPr>
          <a:lstStyle>
            <a:lvl1pPr indent="-342900" lvl="0" marL="457200">
              <a:spcBef>
                <a:spcPts val="60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1pPr>
            <a:lvl2pPr indent="-342900" lvl="1" marL="9144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2pPr>
            <a:lvl3pPr indent="-342900" lvl="2" marL="13716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3pPr>
            <a:lvl4pPr indent="-342900" lvl="3" marL="18288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4pPr>
            <a:lvl5pPr indent="-342900" lvl="4" marL="22860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5pPr>
            <a:lvl6pPr indent="-342900" lvl="5" marL="27432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6pPr>
            <a:lvl7pPr indent="-342900" lvl="6" marL="32004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7pPr>
            <a:lvl8pPr indent="-342900" lvl="7" marL="36576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8pPr>
            <a:lvl9pPr indent="-342900" lvl="8" marL="41148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9pPr>
          </a:lstStyle>
          <a:p/>
        </p:txBody>
      </p:sp>
      <p:sp>
        <p:nvSpPr>
          <p:cNvPr id="8" name="Google Shape;8;p1"/>
          <p:cNvSpPr txBox="1"/>
          <p:nvPr>
            <p:ph idx="12" type="sldNum"/>
          </p:nvPr>
        </p:nvSpPr>
        <p:spPr>
          <a:xfrm>
            <a:off x="8480584" y="4673651"/>
            <a:ext cx="548700" cy="393600"/>
          </a:xfrm>
          <a:prstGeom prst="rect">
            <a:avLst/>
          </a:prstGeom>
          <a:noFill/>
          <a:ln>
            <a:noFill/>
          </a:ln>
        </p:spPr>
        <p:txBody>
          <a:bodyPr anchorCtr="0" anchor="ctr" bIns="91425" lIns="91425" spcFirstLastPara="1" rIns="91425" wrap="square" tIns="91425">
            <a:noAutofit/>
          </a:bodyPr>
          <a:lstStyle>
            <a:lvl1pPr lvl="0" algn="r">
              <a:buNone/>
              <a:defRPr sz="1800">
                <a:solidFill>
                  <a:srgbClr val="FFFFFF"/>
                </a:solidFill>
                <a:latin typeface="Lato Light"/>
                <a:ea typeface="Lato Light"/>
                <a:cs typeface="Lato Light"/>
                <a:sym typeface="Lato Light"/>
              </a:defRPr>
            </a:lvl1pPr>
            <a:lvl2pPr lvl="1" algn="r">
              <a:buNone/>
              <a:defRPr sz="1800">
                <a:solidFill>
                  <a:srgbClr val="FFFFFF"/>
                </a:solidFill>
                <a:latin typeface="Lato Light"/>
                <a:ea typeface="Lato Light"/>
                <a:cs typeface="Lato Light"/>
                <a:sym typeface="Lato Light"/>
              </a:defRPr>
            </a:lvl2pPr>
            <a:lvl3pPr lvl="2" algn="r">
              <a:buNone/>
              <a:defRPr sz="1800">
                <a:solidFill>
                  <a:srgbClr val="FFFFFF"/>
                </a:solidFill>
                <a:latin typeface="Lato Light"/>
                <a:ea typeface="Lato Light"/>
                <a:cs typeface="Lato Light"/>
                <a:sym typeface="Lato Light"/>
              </a:defRPr>
            </a:lvl3pPr>
            <a:lvl4pPr lvl="3" algn="r">
              <a:buNone/>
              <a:defRPr sz="1800">
                <a:solidFill>
                  <a:srgbClr val="FFFFFF"/>
                </a:solidFill>
                <a:latin typeface="Lato Light"/>
                <a:ea typeface="Lato Light"/>
                <a:cs typeface="Lato Light"/>
                <a:sym typeface="Lato Light"/>
              </a:defRPr>
            </a:lvl4pPr>
            <a:lvl5pPr lvl="4" algn="r">
              <a:buNone/>
              <a:defRPr sz="1800">
                <a:solidFill>
                  <a:srgbClr val="FFFFFF"/>
                </a:solidFill>
                <a:latin typeface="Lato Light"/>
                <a:ea typeface="Lato Light"/>
                <a:cs typeface="Lato Light"/>
                <a:sym typeface="Lato Light"/>
              </a:defRPr>
            </a:lvl5pPr>
            <a:lvl6pPr lvl="5" algn="r">
              <a:buNone/>
              <a:defRPr sz="1800">
                <a:solidFill>
                  <a:srgbClr val="FFFFFF"/>
                </a:solidFill>
                <a:latin typeface="Lato Light"/>
                <a:ea typeface="Lato Light"/>
                <a:cs typeface="Lato Light"/>
                <a:sym typeface="Lato Light"/>
              </a:defRPr>
            </a:lvl6pPr>
            <a:lvl7pPr lvl="6" algn="r">
              <a:buNone/>
              <a:defRPr sz="1800">
                <a:solidFill>
                  <a:srgbClr val="FFFFFF"/>
                </a:solidFill>
                <a:latin typeface="Lato Light"/>
                <a:ea typeface="Lato Light"/>
                <a:cs typeface="Lato Light"/>
                <a:sym typeface="Lato Light"/>
              </a:defRPr>
            </a:lvl7pPr>
            <a:lvl8pPr lvl="7" algn="r">
              <a:buNone/>
              <a:defRPr sz="1800">
                <a:solidFill>
                  <a:srgbClr val="FFFFFF"/>
                </a:solidFill>
                <a:latin typeface="Lato Light"/>
                <a:ea typeface="Lato Light"/>
                <a:cs typeface="Lato Light"/>
                <a:sym typeface="Lato Light"/>
              </a:defRPr>
            </a:lvl8pPr>
            <a:lvl9pPr lvl="8" algn="r">
              <a:buNone/>
              <a:defRPr sz="1800">
                <a:solidFill>
                  <a:srgbClr val="FFFFFF"/>
                </a:solidFill>
                <a:latin typeface="Lato Light"/>
                <a:ea typeface="Lato Light"/>
                <a:cs typeface="Lato Light"/>
                <a:sym typeface="Lato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ctrTitle"/>
          </p:nvPr>
        </p:nvSpPr>
        <p:spPr>
          <a:xfrm>
            <a:off x="3234750" y="430750"/>
            <a:ext cx="5684400" cy="3627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3200">
                <a:solidFill>
                  <a:srgbClr val="FFFFFF"/>
                </a:solidFill>
                <a:latin typeface="Oswald"/>
                <a:ea typeface="Oswald"/>
                <a:cs typeface="Oswald"/>
                <a:sym typeface="Oswald"/>
              </a:rPr>
              <a:t>Parent/Caregiver Involvement for Moderate-to-High-Risk Adolescents</a:t>
            </a:r>
            <a:endParaRPr b="1" sz="32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sz="4900">
              <a:solidFill>
                <a:schemeClr val="lt1"/>
              </a:solidFill>
            </a:endParaRPr>
          </a:p>
        </p:txBody>
      </p:sp>
      <p:pic>
        <p:nvPicPr>
          <p:cNvPr id="71" name="Google Shape;71;p15"/>
          <p:cNvPicPr preferRelativeResize="0"/>
          <p:nvPr/>
        </p:nvPicPr>
        <p:blipFill>
          <a:blip r:embed="rId3">
            <a:alphaModFix/>
          </a:blip>
          <a:stretch>
            <a:fillRect/>
          </a:stretch>
        </p:blipFill>
        <p:spPr>
          <a:xfrm>
            <a:off x="340150" y="256175"/>
            <a:ext cx="1360026" cy="1479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descr="paint_transparent1.png" id="76" name="Google Shape;76;p16"/>
          <p:cNvPicPr preferRelativeResize="0"/>
          <p:nvPr/>
        </p:nvPicPr>
        <p:blipFill>
          <a:blip r:embed="rId3">
            <a:alphaModFix/>
          </a:blip>
          <a:stretch>
            <a:fillRect/>
          </a:stretch>
        </p:blipFill>
        <p:spPr>
          <a:xfrm>
            <a:off x="0" y="0"/>
            <a:ext cx="9144000" cy="5143500"/>
          </a:xfrm>
          <a:prstGeom prst="rect">
            <a:avLst/>
          </a:prstGeom>
          <a:noFill/>
          <a:ln>
            <a:noFill/>
          </a:ln>
        </p:spPr>
      </p:pic>
      <p:sp>
        <p:nvSpPr>
          <p:cNvPr id="77" name="Google Shape;77;p1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78" name="Google Shape;78;p16"/>
          <p:cNvGrpSpPr/>
          <p:nvPr/>
        </p:nvGrpSpPr>
        <p:grpSpPr>
          <a:xfrm>
            <a:off x="457200" y="428625"/>
            <a:ext cx="8229600" cy="3619500"/>
            <a:chOff x="457200" y="428625"/>
            <a:chExt cx="8229600" cy="3619500"/>
          </a:xfrm>
        </p:grpSpPr>
        <p:sp>
          <p:nvSpPr>
            <p:cNvPr id="79" name="Google Shape;79;p16"/>
            <p:cNvSpPr txBox="1"/>
            <p:nvPr/>
          </p:nvSpPr>
          <p:spPr>
            <a:xfrm>
              <a:off x="457200" y="428625"/>
              <a:ext cx="82296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600">
                  <a:solidFill>
                    <a:srgbClr val="434343"/>
                  </a:solidFill>
                  <a:latin typeface="Lato"/>
                  <a:ea typeface="Lato"/>
                  <a:cs typeface="Lato"/>
                  <a:sym typeface="Lato"/>
                </a:rPr>
                <a:t>Let’s Get Started</a:t>
              </a:r>
              <a:endParaRPr b="1" sz="3600">
                <a:solidFill>
                  <a:srgbClr val="434343"/>
                </a:solidFill>
                <a:latin typeface="Lato"/>
                <a:ea typeface="Lato"/>
                <a:cs typeface="Lato"/>
                <a:sym typeface="Lato"/>
              </a:endParaRPr>
            </a:p>
          </p:txBody>
        </p:sp>
        <p:sp>
          <p:nvSpPr>
            <p:cNvPr id="80" name="Google Shape;80;p16"/>
            <p:cNvSpPr/>
            <p:nvPr/>
          </p:nvSpPr>
          <p:spPr>
            <a:xfrm>
              <a:off x="457200" y="1381125"/>
              <a:ext cx="8229600" cy="2667000"/>
            </a:xfrm>
            <a:prstGeom prst="roundRect">
              <a:avLst>
                <a:gd fmla="val 5357"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1" name="Google Shape;81;p16"/>
            <p:cNvSpPr txBox="1"/>
            <p:nvPr/>
          </p:nvSpPr>
          <p:spPr>
            <a:xfrm>
              <a:off x="742950" y="1666875"/>
              <a:ext cx="7658100" cy="209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60">
                  <a:solidFill>
                    <a:srgbClr val="434343"/>
                  </a:solidFill>
                  <a:latin typeface="Lato"/>
                  <a:ea typeface="Lato"/>
                  <a:cs typeface="Lato"/>
                  <a:sym typeface="Lato"/>
                </a:rPr>
                <a:t>Brave Play Activity:</a:t>
              </a:r>
              <a:endParaRPr b="1" sz="1260">
                <a:solidFill>
                  <a:srgbClr val="434343"/>
                </a:solidFill>
                <a:latin typeface="Lato"/>
                <a:ea typeface="Lato"/>
                <a:cs typeface="Lato"/>
                <a:sym typeface="Lato"/>
              </a:endParaRPr>
            </a:p>
            <a:p>
              <a:pPr indent="0" lvl="0" marL="0" rtl="0" algn="l">
                <a:spcBef>
                  <a:spcPts val="1500"/>
                </a:spcBef>
                <a:spcAft>
                  <a:spcPts val="0"/>
                </a:spcAft>
                <a:buNone/>
              </a:pPr>
              <a:r>
                <a:rPr b="0" lang="en" sz="1260">
                  <a:solidFill>
                    <a:srgbClr val="222222"/>
                  </a:solidFill>
                  <a:latin typeface="Lato"/>
                  <a:ea typeface="Lato"/>
                  <a:cs typeface="Lato"/>
                  <a:sym typeface="Lato"/>
                </a:rPr>
                <a:t>Choose </a:t>
              </a:r>
              <a:r>
                <a:rPr b="1" lang="en" sz="1260">
                  <a:solidFill>
                    <a:srgbClr val="222222"/>
                  </a:solidFill>
                  <a:latin typeface="Lato"/>
                  <a:ea typeface="Lato"/>
                  <a:cs typeface="Lato"/>
                  <a:sym typeface="Lato"/>
                </a:rPr>
                <a:t>2-3 </a:t>
              </a:r>
              <a:r>
                <a:rPr b="1" lang="en" sz="1260">
                  <a:solidFill>
                    <a:srgbClr val="222222"/>
                  </a:solidFill>
                  <a:latin typeface="Lato"/>
                  <a:ea typeface="Lato"/>
                  <a:cs typeface="Lato"/>
                  <a:sym typeface="Lato"/>
                </a:rPr>
                <a:t>atoms</a:t>
              </a:r>
              <a:r>
                <a:rPr b="0" lang="en" sz="1260">
                  <a:solidFill>
                    <a:srgbClr val="222222"/>
                  </a:solidFill>
                  <a:latin typeface="Lato"/>
                  <a:ea typeface="Lato"/>
                  <a:cs typeface="Lato"/>
                  <a:sym typeface="Lato"/>
                </a:rPr>
                <a:t> that represent what it feels like in your body when you are conducting a safety assessment and a parent is also present in the session.</a:t>
              </a:r>
              <a:endParaRPr b="0" sz="1260">
                <a:solidFill>
                  <a:srgbClr val="222222"/>
                </a:solidFill>
                <a:latin typeface="Lato"/>
                <a:ea typeface="Lato"/>
                <a:cs typeface="Lato"/>
                <a:sym typeface="Lato"/>
              </a:endParaRPr>
            </a:p>
            <a:p>
              <a:pPr indent="0" lvl="0" marL="0" rtl="0" algn="l">
                <a:spcBef>
                  <a:spcPts val="1125"/>
                </a:spcBef>
                <a:spcAft>
                  <a:spcPts val="0"/>
                </a:spcAft>
                <a:buNone/>
              </a:pPr>
              <a:r>
                <a:rPr b="1" lang="en" sz="1260">
                  <a:solidFill>
                    <a:srgbClr val="434343"/>
                  </a:solidFill>
                  <a:latin typeface="Lato"/>
                  <a:ea typeface="Lato"/>
                  <a:cs typeface="Lato"/>
                  <a:sym typeface="Lato"/>
                </a:rPr>
                <a:t>Focus on somatic experience:</a:t>
              </a:r>
              <a:endParaRPr b="1" sz="1260">
                <a:solidFill>
                  <a:srgbClr val="434343"/>
                </a:solidFill>
                <a:latin typeface="Lato"/>
                <a:ea typeface="Lato"/>
                <a:cs typeface="Lato"/>
                <a:sym typeface="Lato"/>
              </a:endParaRPr>
            </a:p>
            <a:p>
              <a:pPr indent="-308610" lvl="0" marL="457200" rtl="0" algn="l">
                <a:spcBef>
                  <a:spcPts val="1125"/>
                </a:spcBef>
                <a:spcAft>
                  <a:spcPts val="0"/>
                </a:spcAft>
                <a:buClr>
                  <a:srgbClr val="222222"/>
                </a:buClr>
                <a:buSzPts val="1260"/>
                <a:buFont typeface="Lato"/>
                <a:buChar char="●"/>
              </a:pPr>
              <a:r>
                <a:rPr b="0" lang="en" sz="1260">
                  <a:solidFill>
                    <a:srgbClr val="222222"/>
                  </a:solidFill>
                  <a:latin typeface="Lato"/>
                  <a:ea typeface="Lato"/>
                  <a:cs typeface="Lato"/>
                  <a:sym typeface="Lato"/>
                </a:rPr>
                <a:t>Weight, temperature, and pressure</a:t>
              </a:r>
              <a:endParaRPr b="0" sz="1260">
                <a:solidFill>
                  <a:srgbClr val="222222"/>
                </a:solidFill>
                <a:latin typeface="Lato"/>
                <a:ea typeface="Lato"/>
                <a:cs typeface="Lato"/>
                <a:sym typeface="Lato"/>
              </a:endParaRPr>
            </a:p>
            <a:p>
              <a:pPr indent="-308610" lvl="0" marL="457200" rtl="0" algn="l">
                <a:spcBef>
                  <a:spcPts val="750"/>
                </a:spcBef>
                <a:spcAft>
                  <a:spcPts val="0"/>
                </a:spcAft>
                <a:buClr>
                  <a:srgbClr val="222222"/>
                </a:buClr>
                <a:buSzPts val="1260"/>
                <a:buFont typeface="Lato"/>
                <a:buChar char="●"/>
              </a:pPr>
              <a:r>
                <a:rPr b="0" lang="en" sz="1260">
                  <a:solidFill>
                    <a:srgbClr val="222222"/>
                  </a:solidFill>
                  <a:latin typeface="Lato"/>
                  <a:ea typeface="Lato"/>
                  <a:cs typeface="Lato"/>
                  <a:sym typeface="Lato"/>
                </a:rPr>
                <a:t>Movement vs. stillness</a:t>
              </a:r>
              <a:endParaRPr b="0" sz="1260">
                <a:solidFill>
                  <a:srgbClr val="222222"/>
                </a:solidFill>
                <a:latin typeface="Lato"/>
                <a:ea typeface="Lato"/>
                <a:cs typeface="Lato"/>
                <a:sym typeface="Lato"/>
              </a:endParaRPr>
            </a:p>
            <a:p>
              <a:pPr indent="0" lvl="0" marL="0" rtl="0" algn="l">
                <a:spcBef>
                  <a:spcPts val="750"/>
                </a:spcBef>
                <a:spcAft>
                  <a:spcPts val="0"/>
                </a:spcAft>
                <a:buNone/>
              </a:pPr>
              <a:r>
                <a:t/>
              </a:r>
              <a:endParaRPr b="0" i="1" sz="1260">
                <a:solidFill>
                  <a:srgbClr val="666666"/>
                </a:solidFill>
                <a:latin typeface="Lato"/>
                <a:ea typeface="Lato"/>
                <a:cs typeface="Lato"/>
                <a:sym typeface="Lato"/>
              </a:endParaRPr>
            </a:p>
          </p:txBody>
        </p:sp>
      </p:grpSp>
      <p:pic>
        <p:nvPicPr>
          <p:cNvPr id="82" name="Google Shape;82;p16"/>
          <p:cNvPicPr preferRelativeResize="0"/>
          <p:nvPr/>
        </p:nvPicPr>
        <p:blipFill rotWithShape="1">
          <a:blip r:embed="rId4">
            <a:alphaModFix/>
          </a:blip>
          <a:srcRect b="0" l="0" r="0" t="0"/>
          <a:stretch/>
        </p:blipFill>
        <p:spPr>
          <a:xfrm>
            <a:off x="7740101" y="3662972"/>
            <a:ext cx="1326900" cy="1449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88" name="Google Shape;88;p17"/>
          <p:cNvPicPr preferRelativeResize="0"/>
          <p:nvPr/>
        </p:nvPicPr>
        <p:blipFill>
          <a:blip r:embed="rId3">
            <a:alphaModFix/>
          </a:blip>
          <a:stretch>
            <a:fillRect/>
          </a:stretch>
        </p:blipFill>
        <p:spPr>
          <a:xfrm rot="10800000">
            <a:off x="1014200" y="-2"/>
            <a:ext cx="7025750" cy="526932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descr="paint_transparent1.png" id="93" name="Google Shape;93;p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94" name="Google Shape;94;p1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95" name="Google Shape;95;p18"/>
          <p:cNvGrpSpPr/>
          <p:nvPr/>
        </p:nvGrpSpPr>
        <p:grpSpPr>
          <a:xfrm>
            <a:off x="457200" y="428625"/>
            <a:ext cx="8229600" cy="3619500"/>
            <a:chOff x="457200" y="428625"/>
            <a:chExt cx="8229600" cy="3619500"/>
          </a:xfrm>
        </p:grpSpPr>
        <p:sp>
          <p:nvSpPr>
            <p:cNvPr id="96" name="Google Shape;96;p18"/>
            <p:cNvSpPr txBox="1"/>
            <p:nvPr/>
          </p:nvSpPr>
          <p:spPr>
            <a:xfrm>
              <a:off x="457200" y="428625"/>
              <a:ext cx="82296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600">
                  <a:solidFill>
                    <a:srgbClr val="434343"/>
                  </a:solidFill>
                  <a:latin typeface="Lato"/>
                  <a:ea typeface="Lato"/>
                  <a:cs typeface="Lato"/>
                  <a:sym typeface="Lato"/>
                </a:rPr>
                <a:t>Guided Reflection</a:t>
              </a:r>
              <a:endParaRPr b="1" sz="3600">
                <a:solidFill>
                  <a:srgbClr val="434343"/>
                </a:solidFill>
                <a:latin typeface="Lato"/>
                <a:ea typeface="Lato"/>
                <a:cs typeface="Lato"/>
                <a:sym typeface="Lato"/>
              </a:endParaRPr>
            </a:p>
          </p:txBody>
        </p:sp>
        <p:sp>
          <p:nvSpPr>
            <p:cNvPr id="97" name="Google Shape;97;p18"/>
            <p:cNvSpPr/>
            <p:nvPr/>
          </p:nvSpPr>
          <p:spPr>
            <a:xfrm>
              <a:off x="457200" y="1381125"/>
              <a:ext cx="8229600" cy="2667000"/>
            </a:xfrm>
            <a:prstGeom prst="roundRect">
              <a:avLst>
                <a:gd fmla="val 5357"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98" name="Google Shape;98;p18"/>
            <p:cNvSpPr txBox="1"/>
            <p:nvPr/>
          </p:nvSpPr>
          <p:spPr>
            <a:xfrm>
              <a:off x="742950" y="1666875"/>
              <a:ext cx="7658100" cy="2095500"/>
            </a:xfrm>
            <a:prstGeom prst="rect">
              <a:avLst/>
            </a:prstGeom>
            <a:noFill/>
            <a:ln>
              <a:noFill/>
            </a:ln>
          </p:spPr>
          <p:txBody>
            <a:bodyPr anchorCtr="0" anchor="t" bIns="0" lIns="0" spcFirstLastPara="1" rIns="0" wrap="square" tIns="0">
              <a:noAutofit/>
            </a:bodyPr>
            <a:lstStyle/>
            <a:p>
              <a:pPr indent="0" lvl="0" marL="0" rtl="0" algn="l">
                <a:spcBef>
                  <a:spcPts val="750"/>
                </a:spcBef>
                <a:spcAft>
                  <a:spcPts val="0"/>
                </a:spcAft>
                <a:buNone/>
              </a:pPr>
              <a:r>
                <a:rPr i="1" lang="en" sz="1960">
                  <a:solidFill>
                    <a:srgbClr val="666666"/>
                  </a:solidFill>
                  <a:latin typeface="Lato"/>
                  <a:ea typeface="Lato"/>
                  <a:cs typeface="Lato"/>
                  <a:sym typeface="Lato"/>
                </a:rPr>
                <a:t>Take a moment to write down the atoms you selected and share what drew you to each one. </a:t>
              </a:r>
              <a:endParaRPr i="1" sz="1960">
                <a:solidFill>
                  <a:srgbClr val="666666"/>
                </a:solidFill>
                <a:latin typeface="Lato"/>
                <a:ea typeface="Lato"/>
                <a:cs typeface="Lato"/>
                <a:sym typeface="Lato"/>
              </a:endParaRPr>
            </a:p>
            <a:p>
              <a:pPr indent="0" lvl="0" marL="0" rtl="0" algn="l">
                <a:spcBef>
                  <a:spcPts val="750"/>
                </a:spcBef>
                <a:spcAft>
                  <a:spcPts val="0"/>
                </a:spcAft>
                <a:buNone/>
              </a:pPr>
              <a:r>
                <a:t/>
              </a:r>
              <a:endParaRPr i="1" sz="1260">
                <a:solidFill>
                  <a:srgbClr val="666666"/>
                </a:solidFill>
                <a:latin typeface="Lato"/>
                <a:ea typeface="Lato"/>
                <a:cs typeface="Lato"/>
                <a:sym typeface="Lato"/>
              </a:endParaRPr>
            </a:p>
          </p:txBody>
        </p:sp>
      </p:grpSp>
      <p:pic>
        <p:nvPicPr>
          <p:cNvPr id="99" name="Google Shape;99;p18"/>
          <p:cNvPicPr preferRelativeResize="0"/>
          <p:nvPr/>
        </p:nvPicPr>
        <p:blipFill rotWithShape="1">
          <a:blip r:embed="rId4">
            <a:alphaModFix/>
          </a:blip>
          <a:srcRect b="0" l="0" r="0" t="0"/>
          <a:stretch/>
        </p:blipFill>
        <p:spPr>
          <a:xfrm>
            <a:off x="7740101" y="3662972"/>
            <a:ext cx="1326900" cy="1449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idx="12" type="sldNum"/>
          </p:nvPr>
        </p:nvSpPr>
        <p:spPr>
          <a:xfrm>
            <a:off x="4297650" y="4447973"/>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solidFill>
                  <a:srgbClr val="999999"/>
                </a:solidFill>
              </a:rPr>
              <a:t>‹#›</a:t>
            </a:fld>
            <a:endParaRPr>
              <a:solidFill>
                <a:srgbClr val="999999"/>
              </a:solidFill>
            </a:endParaRPr>
          </a:p>
        </p:txBody>
      </p:sp>
      <p:pic>
        <p:nvPicPr>
          <p:cNvPr id="105" name="Google Shape;105;p19"/>
          <p:cNvPicPr preferRelativeResize="0"/>
          <p:nvPr/>
        </p:nvPicPr>
        <p:blipFill rotWithShape="1">
          <a:blip r:embed="rId3">
            <a:alphaModFix/>
          </a:blip>
          <a:srcRect b="30299" l="0" r="0" t="0"/>
          <a:stretch/>
        </p:blipFill>
        <p:spPr>
          <a:xfrm>
            <a:off x="7513900" y="3781000"/>
            <a:ext cx="1326800" cy="1010675"/>
          </a:xfrm>
          <a:prstGeom prst="rect">
            <a:avLst/>
          </a:prstGeom>
          <a:noFill/>
          <a:ln>
            <a:noFill/>
          </a:ln>
        </p:spPr>
      </p:pic>
      <p:sp>
        <p:nvSpPr>
          <p:cNvPr id="106" name="Google Shape;106;p19"/>
          <p:cNvSpPr txBox="1"/>
          <p:nvPr/>
        </p:nvSpPr>
        <p:spPr>
          <a:xfrm>
            <a:off x="476250" y="381000"/>
            <a:ext cx="81915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800">
                <a:solidFill>
                  <a:srgbClr val="000000"/>
                </a:solidFill>
                <a:latin typeface="Arial"/>
                <a:ea typeface="Arial"/>
                <a:cs typeface="Arial"/>
                <a:sym typeface="Arial"/>
              </a:rPr>
              <a:t>Parent/Caregiver Meeting Requirements</a:t>
            </a:r>
            <a:endParaRPr b="1" sz="2800">
              <a:solidFill>
                <a:srgbClr val="000000"/>
              </a:solidFill>
              <a:latin typeface="Arial"/>
              <a:ea typeface="Arial"/>
              <a:cs typeface="Arial"/>
              <a:sym typeface="Arial"/>
            </a:endParaRPr>
          </a:p>
        </p:txBody>
      </p:sp>
      <p:grpSp>
        <p:nvGrpSpPr>
          <p:cNvPr id="107" name="Google Shape;107;p19"/>
          <p:cNvGrpSpPr/>
          <p:nvPr/>
        </p:nvGrpSpPr>
        <p:grpSpPr>
          <a:xfrm>
            <a:off x="476250" y="1143000"/>
            <a:ext cx="3952800" cy="3238500"/>
            <a:chOff x="476250" y="1143000"/>
            <a:chExt cx="3952800" cy="3238500"/>
          </a:xfrm>
        </p:grpSpPr>
        <p:sp>
          <p:nvSpPr>
            <p:cNvPr id="108" name="Google Shape;108;p19"/>
            <p:cNvSpPr/>
            <p:nvPr/>
          </p:nvSpPr>
          <p:spPr>
            <a:xfrm>
              <a:off x="476250" y="1143000"/>
              <a:ext cx="3952800" cy="3238500"/>
            </a:xfrm>
            <a:prstGeom prst="roundRect">
              <a:avLst>
                <a:gd fmla="val 4411"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09" name="Google Shape;109;p19"/>
            <p:cNvSpPr txBox="1"/>
            <p:nvPr/>
          </p:nvSpPr>
          <p:spPr>
            <a:xfrm>
              <a:off x="666750" y="1333500"/>
              <a:ext cx="35718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000000"/>
                  </a:solidFill>
                  <a:latin typeface="Arial"/>
                  <a:ea typeface="Arial"/>
                  <a:cs typeface="Arial"/>
                  <a:sym typeface="Arial"/>
                </a:rPr>
                <a:t>Mandatory Frequency</a:t>
              </a:r>
              <a:endParaRPr b="1" sz="1400">
                <a:solidFill>
                  <a:srgbClr val="000000"/>
                </a:solidFill>
                <a:latin typeface="Arial"/>
                <a:ea typeface="Arial"/>
                <a:cs typeface="Arial"/>
                <a:sym typeface="Arial"/>
              </a:endParaRPr>
            </a:p>
            <a:p>
              <a:pPr indent="0" lvl="0" marL="0" rtl="0" algn="l">
                <a:spcBef>
                  <a:spcPts val="1125"/>
                </a:spcBef>
                <a:spcAft>
                  <a:spcPts val="0"/>
                </a:spcAft>
                <a:buNone/>
              </a:pPr>
              <a:r>
                <a:rPr lang="en" sz="1400">
                  <a:solidFill>
                    <a:srgbClr val="222222"/>
                  </a:solidFill>
                  <a:latin typeface="Arial"/>
                  <a:ea typeface="Arial"/>
                  <a:cs typeface="Arial"/>
                  <a:sym typeface="Arial"/>
                </a:rPr>
                <a:t>For minor clients at </a:t>
              </a:r>
              <a:r>
                <a:rPr b="1" lang="en" sz="1400">
                  <a:solidFill>
                    <a:srgbClr val="222222"/>
                  </a:solidFill>
                  <a:latin typeface="Arial"/>
                  <a:ea typeface="Arial"/>
                  <a:cs typeface="Arial"/>
                  <a:sym typeface="Arial"/>
                </a:rPr>
                <a:t>moderate to high risk</a:t>
              </a:r>
              <a:r>
                <a:rPr lang="en" sz="1400">
                  <a:solidFill>
                    <a:srgbClr val="222222"/>
                  </a:solidFill>
                  <a:latin typeface="Arial"/>
                  <a:ea typeface="Arial"/>
                  <a:cs typeface="Arial"/>
                  <a:sym typeface="Arial"/>
                </a:rPr>
                <a:t> for suicidal ideation or self-harm:</a:t>
              </a:r>
              <a:endParaRPr sz="1400">
                <a:solidFill>
                  <a:srgbClr val="222222"/>
                </a:solidFill>
                <a:latin typeface="Arial"/>
                <a:ea typeface="Arial"/>
                <a:cs typeface="Arial"/>
                <a:sym typeface="Arial"/>
              </a:endParaRPr>
            </a:p>
            <a:p>
              <a:pPr indent="-317500" lvl="0" marL="457200" rtl="0" algn="l">
                <a:spcBef>
                  <a:spcPts val="1125"/>
                </a:spcBef>
                <a:spcAft>
                  <a:spcPts val="0"/>
                </a:spcAft>
                <a:buClr>
                  <a:srgbClr val="222222"/>
                </a:buClr>
                <a:buSzPts val="1400"/>
                <a:buFont typeface="Arial"/>
                <a:buChar char="●"/>
              </a:pPr>
              <a:r>
                <a:rPr lang="en" sz="1400">
                  <a:solidFill>
                    <a:srgbClr val="222222"/>
                  </a:solidFill>
                  <a:latin typeface="Arial"/>
                  <a:ea typeface="Arial"/>
                  <a:cs typeface="Arial"/>
                  <a:sym typeface="Arial"/>
                </a:rPr>
                <a:t>At least </a:t>
              </a:r>
              <a:r>
                <a:rPr b="1" lang="en" sz="1400">
                  <a:solidFill>
                    <a:srgbClr val="222222"/>
                  </a:solidFill>
                  <a:latin typeface="Arial"/>
                  <a:ea typeface="Arial"/>
                  <a:cs typeface="Arial"/>
                  <a:sym typeface="Arial"/>
                </a:rPr>
                <a:t>one meeting per month</a:t>
              </a:r>
              <a:endParaRPr sz="1400">
                <a:solidFill>
                  <a:srgbClr val="222222"/>
                </a:solidFill>
                <a:latin typeface="Arial"/>
                <a:ea typeface="Arial"/>
                <a:cs typeface="Arial"/>
                <a:sym typeface="Arial"/>
              </a:endParaRPr>
            </a:p>
            <a:p>
              <a:pPr indent="-317500" lvl="0" marL="457200" rtl="0" algn="l">
                <a:spcBef>
                  <a:spcPts val="900"/>
                </a:spcBef>
                <a:spcAft>
                  <a:spcPts val="0"/>
                </a:spcAft>
                <a:buClr>
                  <a:srgbClr val="222222"/>
                </a:buClr>
                <a:buSzPts val="1400"/>
                <a:buFont typeface="Arial"/>
                <a:buChar char="●"/>
              </a:pPr>
              <a:r>
                <a:rPr lang="en" sz="1400">
                  <a:solidFill>
                    <a:srgbClr val="222222"/>
                  </a:solidFill>
                  <a:latin typeface="Arial"/>
                  <a:ea typeface="Arial"/>
                  <a:cs typeface="Arial"/>
                  <a:sym typeface="Arial"/>
                </a:rPr>
                <a:t>In addition to weekly individual appointments</a:t>
              </a:r>
              <a:endParaRPr sz="1400">
                <a:solidFill>
                  <a:srgbClr val="222222"/>
                </a:solidFill>
                <a:latin typeface="Arial"/>
                <a:ea typeface="Arial"/>
                <a:cs typeface="Arial"/>
                <a:sym typeface="Arial"/>
              </a:endParaRPr>
            </a:p>
            <a:p>
              <a:pPr indent="-317500" lvl="0" marL="457200" rtl="0" algn="l">
                <a:spcBef>
                  <a:spcPts val="900"/>
                </a:spcBef>
                <a:spcAft>
                  <a:spcPts val="900"/>
                </a:spcAft>
                <a:buClr>
                  <a:srgbClr val="222222"/>
                </a:buClr>
                <a:buSzPts val="1400"/>
                <a:buFont typeface="Arial"/>
                <a:buChar char="●"/>
              </a:pPr>
              <a:r>
                <a:rPr lang="en" sz="1400">
                  <a:solidFill>
                    <a:srgbClr val="222222"/>
                  </a:solidFill>
                  <a:latin typeface="Arial"/>
                  <a:ea typeface="Arial"/>
                  <a:cs typeface="Arial"/>
                  <a:sym typeface="Arial"/>
                </a:rPr>
                <a:t>Focus: Treatment planning, support, and risk management</a:t>
              </a:r>
              <a:endParaRPr sz="1400">
                <a:solidFill>
                  <a:srgbClr val="222222"/>
                </a:solidFill>
                <a:latin typeface="Arial"/>
                <a:ea typeface="Arial"/>
                <a:cs typeface="Arial"/>
                <a:sym typeface="Arial"/>
              </a:endParaRPr>
            </a:p>
          </p:txBody>
        </p:sp>
      </p:grpSp>
      <p:grpSp>
        <p:nvGrpSpPr>
          <p:cNvPr id="110" name="Google Shape;110;p19"/>
          <p:cNvGrpSpPr/>
          <p:nvPr/>
        </p:nvGrpSpPr>
        <p:grpSpPr>
          <a:xfrm>
            <a:off x="4714875" y="1143000"/>
            <a:ext cx="3952800" cy="3238500"/>
            <a:chOff x="4714875" y="1143000"/>
            <a:chExt cx="3952800" cy="3238500"/>
          </a:xfrm>
        </p:grpSpPr>
        <p:sp>
          <p:nvSpPr>
            <p:cNvPr id="111" name="Google Shape;111;p19"/>
            <p:cNvSpPr/>
            <p:nvPr/>
          </p:nvSpPr>
          <p:spPr>
            <a:xfrm>
              <a:off x="4714875" y="1143000"/>
              <a:ext cx="3952800" cy="3238500"/>
            </a:xfrm>
            <a:prstGeom prst="roundRect">
              <a:avLst>
                <a:gd fmla="val 4411"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2" name="Google Shape;112;p19"/>
            <p:cNvSpPr txBox="1"/>
            <p:nvPr/>
          </p:nvSpPr>
          <p:spPr>
            <a:xfrm>
              <a:off x="4905375" y="1333500"/>
              <a:ext cx="35718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000000"/>
                  </a:solidFill>
                  <a:latin typeface="Arial"/>
                  <a:ea typeface="Arial"/>
                  <a:cs typeface="Arial"/>
                  <a:sym typeface="Arial"/>
                </a:rPr>
                <a:t>Meeting Format &amp; Flexibility</a:t>
              </a:r>
              <a:endParaRPr b="1" sz="1400">
                <a:solidFill>
                  <a:srgbClr val="000000"/>
                </a:solidFill>
                <a:latin typeface="Arial"/>
                <a:ea typeface="Arial"/>
                <a:cs typeface="Arial"/>
                <a:sym typeface="Arial"/>
              </a:endParaRPr>
            </a:p>
            <a:p>
              <a:pPr indent="0" lvl="0" marL="0" rtl="0" algn="l">
                <a:spcBef>
                  <a:spcPts val="1125"/>
                </a:spcBef>
                <a:spcAft>
                  <a:spcPts val="0"/>
                </a:spcAft>
                <a:buNone/>
              </a:pPr>
              <a:r>
                <a:rPr lang="en" sz="1400">
                  <a:solidFill>
                    <a:srgbClr val="222222"/>
                  </a:solidFill>
                  <a:latin typeface="Arial"/>
                  <a:ea typeface="Arial"/>
                  <a:cs typeface="Arial"/>
                  <a:sym typeface="Arial"/>
                </a:rPr>
                <a:t>Meetings can include the adolescent or be conducted separately with the caregiver.</a:t>
              </a:r>
              <a:endParaRPr sz="1400">
                <a:solidFill>
                  <a:srgbClr val="222222"/>
                </a:solidFill>
                <a:latin typeface="Arial"/>
                <a:ea typeface="Arial"/>
                <a:cs typeface="Arial"/>
                <a:sym typeface="Arial"/>
              </a:endParaRPr>
            </a:p>
            <a:p>
              <a:pPr indent="0" lvl="0" marL="0" rtl="0" algn="l">
                <a:spcBef>
                  <a:spcPts val="1125"/>
                </a:spcBef>
                <a:spcAft>
                  <a:spcPts val="0"/>
                </a:spcAft>
                <a:buNone/>
              </a:pPr>
              <a:r>
                <a:rPr b="1" lang="en" sz="1200">
                  <a:solidFill>
                    <a:srgbClr val="222222"/>
                  </a:solidFill>
                  <a:latin typeface="Arial"/>
                  <a:ea typeface="Arial"/>
                  <a:cs typeface="Arial"/>
                  <a:sym typeface="Arial"/>
                </a:rPr>
                <a:t>Considerations for Clinical Judgment:</a:t>
              </a:r>
              <a:endParaRPr b="1" sz="1200">
                <a:solidFill>
                  <a:srgbClr val="222222"/>
                </a:solidFill>
                <a:latin typeface="Arial"/>
                <a:ea typeface="Arial"/>
                <a:cs typeface="Arial"/>
                <a:sym typeface="Arial"/>
              </a:endParaRPr>
            </a:p>
            <a:p>
              <a:pPr indent="-311150" lvl="0" marL="457200" rtl="0" algn="l">
                <a:spcBef>
                  <a:spcPts val="600"/>
                </a:spcBef>
                <a:spcAft>
                  <a:spcPts val="0"/>
                </a:spcAft>
                <a:buClr>
                  <a:srgbClr val="222222"/>
                </a:buClr>
                <a:buSzPts val="1300"/>
                <a:buFont typeface="Arial"/>
                <a:buChar char="●"/>
              </a:pPr>
              <a:r>
                <a:rPr lang="en" sz="1300">
                  <a:solidFill>
                    <a:srgbClr val="222222"/>
                  </a:solidFill>
                  <a:latin typeface="Arial"/>
                  <a:ea typeface="Arial"/>
                  <a:cs typeface="Arial"/>
                  <a:sym typeface="Arial"/>
                </a:rPr>
                <a:t>Treatment goals &amp; safety</a:t>
              </a:r>
              <a:endParaRPr sz="1300">
                <a:solidFill>
                  <a:srgbClr val="222222"/>
                </a:solidFill>
                <a:latin typeface="Arial"/>
                <a:ea typeface="Arial"/>
                <a:cs typeface="Arial"/>
                <a:sym typeface="Arial"/>
              </a:endParaRPr>
            </a:p>
            <a:p>
              <a:pPr indent="-311150" lvl="0" marL="457200" rtl="0" algn="l">
                <a:spcBef>
                  <a:spcPts val="600"/>
                </a:spcBef>
                <a:spcAft>
                  <a:spcPts val="0"/>
                </a:spcAft>
                <a:buClr>
                  <a:srgbClr val="222222"/>
                </a:buClr>
                <a:buSzPts val="1300"/>
                <a:buFont typeface="Arial"/>
                <a:buChar char="●"/>
              </a:pPr>
              <a:r>
                <a:rPr lang="en" sz="1300">
                  <a:solidFill>
                    <a:srgbClr val="222222"/>
                  </a:solidFill>
                  <a:latin typeface="Arial"/>
                  <a:ea typeface="Arial"/>
                  <a:cs typeface="Arial"/>
                  <a:sym typeface="Arial"/>
                </a:rPr>
                <a:t>Developmental needs</a:t>
              </a:r>
              <a:endParaRPr sz="1300">
                <a:solidFill>
                  <a:srgbClr val="222222"/>
                </a:solidFill>
                <a:latin typeface="Arial"/>
                <a:ea typeface="Arial"/>
                <a:cs typeface="Arial"/>
                <a:sym typeface="Arial"/>
              </a:endParaRPr>
            </a:p>
            <a:p>
              <a:pPr indent="-311150" lvl="0" marL="457200" rtl="0" algn="l">
                <a:spcBef>
                  <a:spcPts val="600"/>
                </a:spcBef>
                <a:spcAft>
                  <a:spcPts val="600"/>
                </a:spcAft>
                <a:buClr>
                  <a:srgbClr val="222222"/>
                </a:buClr>
                <a:buSzPts val="1300"/>
                <a:buFont typeface="Arial"/>
                <a:buChar char="●"/>
              </a:pPr>
              <a:r>
                <a:rPr lang="en" sz="1300">
                  <a:solidFill>
                    <a:srgbClr val="222222"/>
                  </a:solidFill>
                  <a:latin typeface="Arial"/>
                  <a:ea typeface="Arial"/>
                  <a:cs typeface="Arial"/>
                  <a:sym typeface="Arial"/>
                </a:rPr>
                <a:t>Relational dynamics</a:t>
              </a:r>
              <a:endParaRPr sz="1300">
                <a:solidFill>
                  <a:srgbClr val="222222"/>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8" name="Google Shape;118;p20"/>
          <p:cNvSpPr txBox="1"/>
          <p:nvPr/>
        </p:nvSpPr>
        <p:spPr>
          <a:xfrm>
            <a:off x="476250" y="381000"/>
            <a:ext cx="81915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800">
                <a:solidFill>
                  <a:srgbClr val="000000"/>
                </a:solidFill>
                <a:latin typeface="Arial"/>
                <a:ea typeface="Arial"/>
                <a:cs typeface="Arial"/>
                <a:sym typeface="Arial"/>
              </a:rPr>
              <a:t>Purpose of Parent/Caregiver Meetings</a:t>
            </a:r>
            <a:endParaRPr b="1" sz="2800">
              <a:solidFill>
                <a:srgbClr val="000000"/>
              </a:solidFill>
              <a:latin typeface="Arial"/>
              <a:ea typeface="Arial"/>
              <a:cs typeface="Arial"/>
              <a:sym typeface="Arial"/>
            </a:endParaRPr>
          </a:p>
        </p:txBody>
      </p:sp>
      <p:grpSp>
        <p:nvGrpSpPr>
          <p:cNvPr id="119" name="Google Shape;119;p20"/>
          <p:cNvGrpSpPr/>
          <p:nvPr/>
        </p:nvGrpSpPr>
        <p:grpSpPr>
          <a:xfrm>
            <a:off x="476250" y="1143000"/>
            <a:ext cx="3524400" cy="1428900"/>
            <a:chOff x="476250" y="1143000"/>
            <a:chExt cx="3524400" cy="1428900"/>
          </a:xfrm>
        </p:grpSpPr>
        <p:sp>
          <p:nvSpPr>
            <p:cNvPr id="120" name="Google Shape;120;p20"/>
            <p:cNvSpPr/>
            <p:nvPr/>
          </p:nvSpPr>
          <p:spPr>
            <a:xfrm>
              <a:off x="476250" y="1143000"/>
              <a:ext cx="3524400" cy="1428900"/>
            </a:xfrm>
            <a:prstGeom prst="roundRect">
              <a:avLst>
                <a:gd fmla="val 10000"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1" name="Google Shape;121;p20"/>
            <p:cNvSpPr txBox="1"/>
            <p:nvPr/>
          </p:nvSpPr>
          <p:spPr>
            <a:xfrm>
              <a:off x="619125" y="1285875"/>
              <a:ext cx="3238500" cy="114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222222"/>
                  </a:solidFill>
                  <a:latin typeface="Arial"/>
                  <a:ea typeface="Arial"/>
                  <a:cs typeface="Arial"/>
                  <a:sym typeface="Arial"/>
                </a:rPr>
                <a:t>Foundational Goals</a:t>
              </a:r>
              <a:endParaRPr b="1" sz="1100">
                <a:solidFill>
                  <a:srgbClr val="222222"/>
                </a:solidFill>
                <a:latin typeface="Arial"/>
                <a:ea typeface="Arial"/>
                <a:cs typeface="Arial"/>
                <a:sym typeface="Arial"/>
              </a:endParaRPr>
            </a:p>
            <a:p>
              <a:pPr indent="-298450" lvl="0" marL="457200" rtl="0" algn="l">
                <a:spcBef>
                  <a:spcPts val="600"/>
                </a:spcBef>
                <a:spcAft>
                  <a:spcPts val="0"/>
                </a:spcAft>
                <a:buClr>
                  <a:srgbClr val="222222"/>
                </a:buClr>
                <a:buSzPts val="1100"/>
                <a:buFont typeface="Arial"/>
                <a:buChar char="●"/>
              </a:pPr>
              <a:r>
                <a:rPr lang="en" sz="1100">
                  <a:solidFill>
                    <a:srgbClr val="222222"/>
                  </a:solidFill>
                  <a:latin typeface="Arial"/>
                  <a:ea typeface="Arial"/>
                  <a:cs typeface="Arial"/>
                  <a:sym typeface="Arial"/>
                </a:rPr>
                <a:t>Strengthen caregiver engagement before active crisis</a:t>
              </a:r>
              <a:endParaRPr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lang="en" sz="1100">
                  <a:solidFill>
                    <a:srgbClr val="222222"/>
                  </a:solidFill>
                  <a:latin typeface="Arial"/>
                  <a:ea typeface="Arial"/>
                  <a:cs typeface="Arial"/>
                  <a:sym typeface="Arial"/>
                </a:rPr>
                <a:t>Promote a proactive, relational, and supportive environment</a:t>
              </a:r>
              <a:endParaRPr sz="1100">
                <a:solidFill>
                  <a:srgbClr val="222222"/>
                </a:solidFill>
                <a:latin typeface="Arial"/>
                <a:ea typeface="Arial"/>
                <a:cs typeface="Arial"/>
                <a:sym typeface="Arial"/>
              </a:endParaRPr>
            </a:p>
          </p:txBody>
        </p:sp>
      </p:grpSp>
      <p:grpSp>
        <p:nvGrpSpPr>
          <p:cNvPr id="122" name="Google Shape;122;p20"/>
          <p:cNvGrpSpPr/>
          <p:nvPr/>
        </p:nvGrpSpPr>
        <p:grpSpPr>
          <a:xfrm>
            <a:off x="4191000" y="1143000"/>
            <a:ext cx="3524400" cy="1428900"/>
            <a:chOff x="4191000" y="1143000"/>
            <a:chExt cx="3524400" cy="1428900"/>
          </a:xfrm>
        </p:grpSpPr>
        <p:sp>
          <p:nvSpPr>
            <p:cNvPr id="123" name="Google Shape;123;p20"/>
            <p:cNvSpPr/>
            <p:nvPr/>
          </p:nvSpPr>
          <p:spPr>
            <a:xfrm>
              <a:off x="4191000" y="1143000"/>
              <a:ext cx="3524400" cy="1428900"/>
            </a:xfrm>
            <a:prstGeom prst="roundRect">
              <a:avLst>
                <a:gd fmla="val 10000"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4" name="Google Shape;124;p20"/>
            <p:cNvSpPr txBox="1"/>
            <p:nvPr/>
          </p:nvSpPr>
          <p:spPr>
            <a:xfrm>
              <a:off x="4333875" y="1285875"/>
              <a:ext cx="3238500" cy="114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222222"/>
                  </a:solidFill>
                  <a:latin typeface="Arial"/>
                  <a:ea typeface="Arial"/>
                  <a:cs typeface="Arial"/>
                  <a:sym typeface="Arial"/>
                </a:rPr>
                <a:t>Relational Impact</a:t>
              </a:r>
              <a:endParaRPr b="1" sz="1100">
                <a:solidFill>
                  <a:srgbClr val="222222"/>
                </a:solidFill>
                <a:latin typeface="Arial"/>
                <a:ea typeface="Arial"/>
                <a:cs typeface="Arial"/>
                <a:sym typeface="Arial"/>
              </a:endParaRPr>
            </a:p>
            <a:p>
              <a:pPr indent="-298450" lvl="0" marL="457200" rtl="0" algn="l">
                <a:spcBef>
                  <a:spcPts val="600"/>
                </a:spcBef>
                <a:spcAft>
                  <a:spcPts val="0"/>
                </a:spcAft>
                <a:buClr>
                  <a:srgbClr val="222222"/>
                </a:buClr>
                <a:buSzPts val="1100"/>
                <a:buFont typeface="Arial"/>
                <a:buChar char="●"/>
              </a:pPr>
              <a:r>
                <a:rPr lang="en" sz="1100">
                  <a:solidFill>
                    <a:srgbClr val="222222"/>
                  </a:solidFill>
                  <a:latin typeface="Arial"/>
                  <a:ea typeface="Arial"/>
                  <a:cs typeface="Arial"/>
                  <a:sym typeface="Arial"/>
                </a:rPr>
                <a:t>Increase positive attachment and communication</a:t>
              </a:r>
              <a:endParaRPr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lang="en" sz="1100">
                  <a:solidFill>
                    <a:srgbClr val="222222"/>
                  </a:solidFill>
                  <a:latin typeface="Arial"/>
                  <a:ea typeface="Arial"/>
                  <a:cs typeface="Arial"/>
                  <a:sym typeface="Arial"/>
                </a:rPr>
                <a:t>Reduce pattern of only involving caregivers during crises</a:t>
              </a:r>
              <a:endParaRPr sz="1100">
                <a:solidFill>
                  <a:srgbClr val="222222"/>
                </a:solidFill>
                <a:latin typeface="Arial"/>
                <a:ea typeface="Arial"/>
                <a:cs typeface="Arial"/>
                <a:sym typeface="Arial"/>
              </a:endParaRPr>
            </a:p>
          </p:txBody>
        </p:sp>
      </p:grpSp>
      <p:grpSp>
        <p:nvGrpSpPr>
          <p:cNvPr id="125" name="Google Shape;125;p20"/>
          <p:cNvGrpSpPr/>
          <p:nvPr/>
        </p:nvGrpSpPr>
        <p:grpSpPr>
          <a:xfrm>
            <a:off x="476250" y="2762250"/>
            <a:ext cx="3524400" cy="1714500"/>
            <a:chOff x="476250" y="2762250"/>
            <a:chExt cx="3524400" cy="1714500"/>
          </a:xfrm>
        </p:grpSpPr>
        <p:sp>
          <p:nvSpPr>
            <p:cNvPr id="126" name="Google Shape;126;p20"/>
            <p:cNvSpPr/>
            <p:nvPr/>
          </p:nvSpPr>
          <p:spPr>
            <a:xfrm>
              <a:off x="476250" y="2762250"/>
              <a:ext cx="3524400" cy="1714500"/>
            </a:xfrm>
            <a:prstGeom prst="roundRect">
              <a:avLst>
                <a:gd fmla="val 8333"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7" name="Google Shape;127;p20"/>
            <p:cNvSpPr txBox="1"/>
            <p:nvPr/>
          </p:nvSpPr>
          <p:spPr>
            <a:xfrm>
              <a:off x="619125" y="2905125"/>
              <a:ext cx="3238500" cy="1428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222222"/>
                  </a:solidFill>
                  <a:latin typeface="Arial"/>
                  <a:ea typeface="Arial"/>
                  <a:cs typeface="Arial"/>
                  <a:sym typeface="Arial"/>
                </a:rPr>
                <a:t>Clinical &amp; Educational Focus</a:t>
              </a:r>
              <a:endParaRPr b="1" sz="1100">
                <a:solidFill>
                  <a:srgbClr val="222222"/>
                </a:solidFill>
                <a:latin typeface="Arial"/>
                <a:ea typeface="Arial"/>
                <a:cs typeface="Arial"/>
                <a:sym typeface="Arial"/>
              </a:endParaRPr>
            </a:p>
            <a:p>
              <a:pPr indent="-298450" lvl="0" marL="457200" rtl="0" algn="l">
                <a:spcBef>
                  <a:spcPts val="600"/>
                </a:spcBef>
                <a:spcAft>
                  <a:spcPts val="0"/>
                </a:spcAft>
                <a:buClr>
                  <a:srgbClr val="222222"/>
                </a:buClr>
                <a:buSzPts val="1100"/>
                <a:buFont typeface="Arial"/>
                <a:buChar char="●"/>
              </a:pPr>
              <a:r>
                <a:rPr lang="en" sz="1100">
                  <a:solidFill>
                    <a:srgbClr val="222222"/>
                  </a:solidFill>
                  <a:latin typeface="Arial"/>
                  <a:ea typeface="Arial"/>
                  <a:cs typeface="Arial"/>
                  <a:sym typeface="Arial"/>
                </a:rPr>
                <a:t>Improve understanding of risk factors and safety planning</a:t>
              </a:r>
              <a:endParaRPr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lang="en" sz="1100">
                  <a:solidFill>
                    <a:srgbClr val="222222"/>
                  </a:solidFill>
                  <a:latin typeface="Arial"/>
                  <a:ea typeface="Arial"/>
                  <a:cs typeface="Arial"/>
                  <a:sym typeface="Arial"/>
                </a:rPr>
                <a:t>Review coping tools and session resources</a:t>
              </a:r>
              <a:endParaRPr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lang="en" sz="1100">
                  <a:solidFill>
                    <a:srgbClr val="222222"/>
                  </a:solidFill>
                  <a:latin typeface="Arial"/>
                  <a:ea typeface="Arial"/>
                  <a:cs typeface="Arial"/>
                  <a:sym typeface="Arial"/>
                </a:rPr>
                <a:t>Improve treatment consistency and clinical buy-in</a:t>
              </a:r>
              <a:endParaRPr sz="1100">
                <a:solidFill>
                  <a:srgbClr val="222222"/>
                </a:solidFill>
                <a:latin typeface="Arial"/>
                <a:ea typeface="Arial"/>
                <a:cs typeface="Arial"/>
                <a:sym typeface="Arial"/>
              </a:endParaRPr>
            </a:p>
          </p:txBody>
        </p:sp>
      </p:grpSp>
      <p:pic>
        <p:nvPicPr>
          <p:cNvPr id="128" name="Google Shape;128;p20"/>
          <p:cNvPicPr preferRelativeResize="0"/>
          <p:nvPr/>
        </p:nvPicPr>
        <p:blipFill rotWithShape="1">
          <a:blip r:embed="rId3">
            <a:alphaModFix/>
          </a:blip>
          <a:srcRect b="0" l="0" r="0" t="0"/>
          <a:stretch/>
        </p:blipFill>
        <p:spPr>
          <a:xfrm>
            <a:off x="7740101" y="3662972"/>
            <a:ext cx="1326900" cy="1449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descr="paint_transparent1.png" id="133" name="Google Shape;133;p21"/>
          <p:cNvPicPr preferRelativeResize="0"/>
          <p:nvPr/>
        </p:nvPicPr>
        <p:blipFill>
          <a:blip r:embed="rId3">
            <a:alphaModFix/>
          </a:blip>
          <a:stretch>
            <a:fillRect/>
          </a:stretch>
        </p:blipFill>
        <p:spPr>
          <a:xfrm>
            <a:off x="0" y="0"/>
            <a:ext cx="9144000" cy="5143500"/>
          </a:xfrm>
          <a:prstGeom prst="rect">
            <a:avLst/>
          </a:prstGeom>
          <a:noFill/>
          <a:ln>
            <a:noFill/>
          </a:ln>
        </p:spPr>
      </p:pic>
      <p:sp>
        <p:nvSpPr>
          <p:cNvPr id="134" name="Google Shape;134;p21"/>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5" name="Google Shape;135;p21"/>
          <p:cNvSpPr txBox="1"/>
          <p:nvPr/>
        </p:nvSpPr>
        <p:spPr>
          <a:xfrm>
            <a:off x="476250" y="381000"/>
            <a:ext cx="8191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i="0" lang="en" sz="2800">
                <a:solidFill>
                  <a:srgbClr val="000000"/>
                </a:solidFill>
                <a:latin typeface="Arial"/>
                <a:ea typeface="Arial"/>
                <a:cs typeface="Arial"/>
                <a:sym typeface="Arial"/>
              </a:rPr>
              <a:t>Clinical Rationale</a:t>
            </a:r>
            <a:endParaRPr b="1" i="0" sz="2800">
              <a:solidFill>
                <a:srgbClr val="000000"/>
              </a:solidFill>
              <a:latin typeface="Arial"/>
              <a:ea typeface="Arial"/>
              <a:cs typeface="Arial"/>
              <a:sym typeface="Arial"/>
            </a:endParaRPr>
          </a:p>
        </p:txBody>
      </p:sp>
      <p:grpSp>
        <p:nvGrpSpPr>
          <p:cNvPr id="136" name="Google Shape;136;p21"/>
          <p:cNvGrpSpPr/>
          <p:nvPr/>
        </p:nvGrpSpPr>
        <p:grpSpPr>
          <a:xfrm>
            <a:off x="476250" y="1143000"/>
            <a:ext cx="6477000" cy="3048000"/>
            <a:chOff x="476250" y="1143000"/>
            <a:chExt cx="6477000" cy="3048000"/>
          </a:xfrm>
        </p:grpSpPr>
        <p:sp>
          <p:nvSpPr>
            <p:cNvPr id="137" name="Google Shape;137;p21"/>
            <p:cNvSpPr/>
            <p:nvPr/>
          </p:nvSpPr>
          <p:spPr>
            <a:xfrm>
              <a:off x="476250" y="1143000"/>
              <a:ext cx="6477000" cy="3048000"/>
            </a:xfrm>
            <a:prstGeom prst="roundRect">
              <a:avLst>
                <a:gd fmla="val 4687"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8" name="Google Shape;138;p21"/>
            <p:cNvSpPr txBox="1"/>
            <p:nvPr/>
          </p:nvSpPr>
          <p:spPr>
            <a:xfrm>
              <a:off x="714375" y="1381125"/>
              <a:ext cx="6000900" cy="257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400">
                  <a:solidFill>
                    <a:srgbClr val="222222"/>
                  </a:solidFill>
                  <a:latin typeface="Arial"/>
                  <a:ea typeface="Arial"/>
                  <a:cs typeface="Arial"/>
                  <a:sym typeface="Arial"/>
                </a:rPr>
                <a:t>Research supports </a:t>
              </a:r>
              <a:r>
                <a:rPr b="1" lang="en" sz="1400">
                  <a:solidFill>
                    <a:srgbClr val="222222"/>
                  </a:solidFill>
                  <a:latin typeface="Arial"/>
                  <a:ea typeface="Arial"/>
                  <a:cs typeface="Arial"/>
                  <a:sym typeface="Arial"/>
                </a:rPr>
                <a:t>consistent caregiver involvement</a:t>
              </a:r>
              <a:r>
                <a:rPr b="0" lang="en" sz="1400">
                  <a:solidFill>
                    <a:srgbClr val="222222"/>
                  </a:solidFill>
                  <a:latin typeface="Arial"/>
                  <a:ea typeface="Arial"/>
                  <a:cs typeface="Arial"/>
                  <a:sym typeface="Arial"/>
                </a:rPr>
                <a:t> in the treatment of moderate-to-high-risk minors.</a:t>
              </a:r>
              <a:endParaRPr b="0" sz="1400">
                <a:solidFill>
                  <a:srgbClr val="222222"/>
                </a:solidFill>
                <a:latin typeface="Arial"/>
                <a:ea typeface="Arial"/>
                <a:cs typeface="Arial"/>
                <a:sym typeface="Arial"/>
              </a:endParaRPr>
            </a:p>
            <a:p>
              <a:pPr indent="0" lvl="0" marL="0" rtl="0" algn="l">
                <a:spcBef>
                  <a:spcPts val="1200"/>
                </a:spcBef>
                <a:spcAft>
                  <a:spcPts val="0"/>
                </a:spcAft>
                <a:buNone/>
              </a:pPr>
              <a:r>
                <a:rPr b="0" lang="en" sz="1400">
                  <a:solidFill>
                    <a:srgbClr val="222222"/>
                  </a:solidFill>
                  <a:latin typeface="Arial"/>
                  <a:ea typeface="Arial"/>
                  <a:cs typeface="Arial"/>
                  <a:sym typeface="Arial"/>
                </a:rPr>
                <a:t>Limiting parent involvement to periods of crisis may unintentionally reinforce negative interaction patterns where caregiver involvement becomes associated with </a:t>
              </a:r>
              <a:r>
                <a:rPr lang="en" sz="1400">
                  <a:solidFill>
                    <a:schemeClr val="dk1"/>
                  </a:solidFill>
                </a:rPr>
                <a:t>conflict, punishment, or emotional escalation.</a:t>
              </a:r>
              <a:endParaRPr b="0" sz="1400">
                <a:solidFill>
                  <a:schemeClr val="dk1"/>
                </a:solidFill>
                <a:latin typeface="Arial"/>
                <a:ea typeface="Arial"/>
                <a:cs typeface="Arial"/>
                <a:sym typeface="Arial"/>
              </a:endParaRPr>
            </a:p>
            <a:p>
              <a:pPr indent="0" lvl="0" marL="0" rtl="0" algn="l">
                <a:spcBef>
                  <a:spcPts val="1200"/>
                </a:spcBef>
                <a:spcAft>
                  <a:spcPts val="0"/>
                </a:spcAft>
                <a:buNone/>
              </a:pPr>
              <a:r>
                <a:rPr b="0" lang="en" sz="1400">
                  <a:solidFill>
                    <a:srgbClr val="222222"/>
                  </a:solidFill>
                  <a:latin typeface="Arial"/>
                  <a:ea typeface="Arial"/>
                  <a:cs typeface="Arial"/>
                  <a:sym typeface="Arial"/>
                </a:rPr>
                <a:t>Regular meetings outside of crisis help improve:</a:t>
              </a:r>
              <a:endParaRPr b="0" sz="1400">
                <a:solidFill>
                  <a:srgbClr val="222222"/>
                </a:solidFill>
                <a:latin typeface="Arial"/>
                <a:ea typeface="Arial"/>
                <a:cs typeface="Arial"/>
                <a:sym typeface="Arial"/>
              </a:endParaRPr>
            </a:p>
            <a:p>
              <a:pPr indent="-317500" lvl="0" marL="457200" rtl="0" algn="l">
                <a:spcBef>
                  <a:spcPts val="600"/>
                </a:spcBef>
                <a:spcAft>
                  <a:spcPts val="0"/>
                </a:spcAft>
                <a:buClr>
                  <a:srgbClr val="222222"/>
                </a:buClr>
                <a:buSzPts val="1400"/>
                <a:buFont typeface="Arial"/>
                <a:buChar char="●"/>
              </a:pPr>
              <a:r>
                <a:rPr b="0" lang="en" sz="1400">
                  <a:solidFill>
                    <a:srgbClr val="222222"/>
                  </a:solidFill>
                  <a:latin typeface="Arial"/>
                  <a:ea typeface="Arial"/>
                  <a:cs typeface="Arial"/>
                  <a:sym typeface="Arial"/>
                </a:rPr>
                <a:t>Attachment &amp; communication</a:t>
              </a:r>
              <a:endParaRPr b="0" sz="1400">
                <a:solidFill>
                  <a:srgbClr val="222222"/>
                </a:solidFill>
                <a:latin typeface="Arial"/>
                <a:ea typeface="Arial"/>
                <a:cs typeface="Arial"/>
                <a:sym typeface="Arial"/>
              </a:endParaRPr>
            </a:p>
            <a:p>
              <a:pPr indent="-317500" lvl="0" marL="457200" rtl="0" algn="l">
                <a:spcBef>
                  <a:spcPts val="400"/>
                </a:spcBef>
                <a:spcAft>
                  <a:spcPts val="0"/>
                </a:spcAft>
                <a:buClr>
                  <a:srgbClr val="222222"/>
                </a:buClr>
                <a:buSzPts val="1400"/>
                <a:buFont typeface="Arial"/>
                <a:buChar char="●"/>
              </a:pPr>
              <a:r>
                <a:rPr b="0" lang="en" sz="1400">
                  <a:solidFill>
                    <a:srgbClr val="222222"/>
                  </a:solidFill>
                  <a:latin typeface="Arial"/>
                  <a:ea typeface="Arial"/>
                  <a:cs typeface="Arial"/>
                  <a:sym typeface="Arial"/>
                </a:rPr>
                <a:t>Collaborative problem solving</a:t>
              </a:r>
              <a:endParaRPr b="0" sz="1400">
                <a:solidFill>
                  <a:srgbClr val="222222"/>
                </a:solidFill>
                <a:latin typeface="Arial"/>
                <a:ea typeface="Arial"/>
                <a:cs typeface="Arial"/>
                <a:sym typeface="Arial"/>
              </a:endParaRPr>
            </a:p>
            <a:p>
              <a:pPr indent="-317500" lvl="0" marL="457200" rtl="0" algn="l">
                <a:spcBef>
                  <a:spcPts val="400"/>
                </a:spcBef>
                <a:spcAft>
                  <a:spcPts val="0"/>
                </a:spcAft>
                <a:buClr>
                  <a:srgbClr val="222222"/>
                </a:buClr>
                <a:buSzPts val="1400"/>
                <a:buFont typeface="Arial"/>
                <a:buChar char="●"/>
              </a:pPr>
              <a:r>
                <a:rPr b="0" lang="en" sz="1400">
                  <a:solidFill>
                    <a:srgbClr val="222222"/>
                  </a:solidFill>
                  <a:latin typeface="Arial"/>
                  <a:ea typeface="Arial"/>
                  <a:cs typeface="Arial"/>
                  <a:sym typeface="Arial"/>
                </a:rPr>
                <a:t>Treatment adherence &amp; continuity of care</a:t>
              </a:r>
              <a:endParaRPr b="0" sz="1400">
                <a:solidFill>
                  <a:srgbClr val="222222"/>
                </a:solidFill>
                <a:latin typeface="Arial"/>
                <a:ea typeface="Arial"/>
                <a:cs typeface="Arial"/>
                <a:sym typeface="Arial"/>
              </a:endParaRPr>
            </a:p>
          </p:txBody>
        </p:sp>
      </p:grpSp>
      <p:pic>
        <p:nvPicPr>
          <p:cNvPr id="139" name="Google Shape;139;p21"/>
          <p:cNvPicPr preferRelativeResize="0"/>
          <p:nvPr/>
        </p:nvPicPr>
        <p:blipFill rotWithShape="1">
          <a:blip r:embed="rId4">
            <a:alphaModFix/>
          </a:blip>
          <a:srcRect b="0" l="0" r="0" t="0"/>
          <a:stretch/>
        </p:blipFill>
        <p:spPr>
          <a:xfrm>
            <a:off x="7740101" y="3662972"/>
            <a:ext cx="1326900" cy="1449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descr="paint_transparent1.png" id="144" name="Google Shape;144;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5" name="Google Shape;145;p2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46" name="Google Shape;146;p22"/>
          <p:cNvSpPr txBox="1"/>
          <p:nvPr/>
        </p:nvSpPr>
        <p:spPr>
          <a:xfrm>
            <a:off x="476250" y="381000"/>
            <a:ext cx="8191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2800">
                <a:solidFill>
                  <a:srgbClr val="000000"/>
                </a:solidFill>
                <a:latin typeface="Arial"/>
                <a:ea typeface="Arial"/>
                <a:cs typeface="Arial"/>
                <a:sym typeface="Arial"/>
              </a:rPr>
              <a:t>Office Scheduling Expectations</a:t>
            </a:r>
            <a:endParaRPr b="1" sz="2800">
              <a:solidFill>
                <a:srgbClr val="000000"/>
              </a:solidFill>
              <a:latin typeface="Arial"/>
              <a:ea typeface="Arial"/>
              <a:cs typeface="Arial"/>
              <a:sym typeface="Arial"/>
            </a:endParaRPr>
          </a:p>
        </p:txBody>
      </p:sp>
      <p:grpSp>
        <p:nvGrpSpPr>
          <p:cNvPr id="147" name="Google Shape;147;p22"/>
          <p:cNvGrpSpPr/>
          <p:nvPr/>
        </p:nvGrpSpPr>
        <p:grpSpPr>
          <a:xfrm>
            <a:off x="476250" y="1333500"/>
            <a:ext cx="6667500" cy="2857500"/>
            <a:chOff x="476250" y="1333500"/>
            <a:chExt cx="6667500" cy="2857500"/>
          </a:xfrm>
        </p:grpSpPr>
        <p:sp>
          <p:nvSpPr>
            <p:cNvPr id="148" name="Google Shape;148;p22"/>
            <p:cNvSpPr/>
            <p:nvPr/>
          </p:nvSpPr>
          <p:spPr>
            <a:xfrm>
              <a:off x="476250" y="1333500"/>
              <a:ext cx="6667500" cy="2857500"/>
            </a:xfrm>
            <a:prstGeom prst="roundRect">
              <a:avLst>
                <a:gd fmla="val 5000"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9" name="Google Shape;149;p22"/>
            <p:cNvSpPr txBox="1"/>
            <p:nvPr/>
          </p:nvSpPr>
          <p:spPr>
            <a:xfrm>
              <a:off x="762000" y="1333500"/>
              <a:ext cx="6096000" cy="2857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600">
                  <a:solidFill>
                    <a:schemeClr val="dk1"/>
                  </a:solidFill>
                  <a:latin typeface="Arial"/>
                  <a:ea typeface="Arial"/>
                  <a:cs typeface="Arial"/>
                  <a:sym typeface="Arial"/>
                </a:rPr>
                <a:t>Protocol for Moderate-to-High Risk Adolescents</a:t>
              </a:r>
              <a:endParaRPr b="1" sz="1600">
                <a:solidFill>
                  <a:schemeClr val="dk1"/>
                </a:solidFill>
                <a:latin typeface="Arial"/>
                <a:ea typeface="Arial"/>
                <a:cs typeface="Arial"/>
                <a:sym typeface="Arial"/>
              </a:endParaRPr>
            </a:p>
            <a:p>
              <a:pPr indent="0" lvl="0" marL="0" rtl="0" algn="l">
                <a:spcBef>
                  <a:spcPts val="1500"/>
                </a:spcBef>
                <a:spcAft>
                  <a:spcPts val="0"/>
                </a:spcAft>
                <a:buNone/>
              </a:pPr>
              <a:r>
                <a:rPr lang="en" sz="1400">
                  <a:solidFill>
                    <a:srgbClr val="222222"/>
                  </a:solidFill>
                  <a:latin typeface="Arial"/>
                  <a:ea typeface="Arial"/>
                  <a:cs typeface="Arial"/>
                  <a:sym typeface="Arial"/>
                </a:rPr>
                <a:t>When a clinician identifies an adolescent client as </a:t>
              </a:r>
              <a:r>
                <a:rPr b="1" lang="en" sz="1400">
                  <a:solidFill>
                    <a:srgbClr val="222222"/>
                  </a:solidFill>
                  <a:latin typeface="Arial"/>
                  <a:ea typeface="Arial"/>
                  <a:cs typeface="Arial"/>
                  <a:sym typeface="Arial"/>
                </a:rPr>
                <a:t>moderate-to-high risk</a:t>
              </a:r>
              <a:r>
                <a:rPr lang="en" sz="1400">
                  <a:solidFill>
                    <a:srgbClr val="222222"/>
                  </a:solidFill>
                  <a:latin typeface="Arial"/>
                  <a:ea typeface="Arial"/>
                  <a:cs typeface="Arial"/>
                  <a:sym typeface="Arial"/>
                </a:rPr>
                <a:t>, the following action is mandatory:</a:t>
              </a:r>
              <a:endParaRPr sz="1400">
                <a:solidFill>
                  <a:srgbClr val="222222"/>
                </a:solidFill>
                <a:latin typeface="Arial"/>
                <a:ea typeface="Arial"/>
                <a:cs typeface="Arial"/>
                <a:sym typeface="Arial"/>
              </a:endParaRPr>
            </a:p>
            <a:p>
              <a:pPr indent="-317500" lvl="0" marL="457200" rtl="0" algn="l">
                <a:spcBef>
                  <a:spcPts val="1125"/>
                </a:spcBef>
                <a:spcAft>
                  <a:spcPts val="900"/>
                </a:spcAft>
                <a:buClr>
                  <a:srgbClr val="222222"/>
                </a:buClr>
                <a:buSzPts val="1400"/>
                <a:buFont typeface="Arial"/>
                <a:buChar char="●"/>
              </a:pPr>
              <a:r>
                <a:rPr b="1" lang="en" sz="1400">
                  <a:solidFill>
                    <a:srgbClr val="222222"/>
                  </a:solidFill>
                  <a:latin typeface="Arial"/>
                  <a:ea typeface="Arial"/>
                  <a:cs typeface="Arial"/>
                  <a:sym typeface="Arial"/>
                </a:rPr>
                <a:t>Notify Scheduling:</a:t>
              </a:r>
              <a:r>
                <a:rPr lang="en" sz="1400">
                  <a:solidFill>
                    <a:srgbClr val="222222"/>
                  </a:solidFill>
                  <a:latin typeface="Arial"/>
                  <a:ea typeface="Arial"/>
                  <a:cs typeface="Arial"/>
                  <a:sym typeface="Arial"/>
                </a:rPr>
                <a:t> Inform </a:t>
              </a:r>
              <a:r>
                <a:rPr lang="en">
                  <a:solidFill>
                    <a:srgbClr val="222222"/>
                  </a:solidFill>
                </a:rPr>
                <a:t>Scheduling</a:t>
              </a:r>
              <a:r>
                <a:rPr lang="en" sz="1400">
                  <a:solidFill>
                    <a:srgbClr val="222222"/>
                  </a:solidFill>
                  <a:latin typeface="Arial"/>
                  <a:ea typeface="Arial"/>
                  <a:cs typeface="Arial"/>
                  <a:sym typeface="Arial"/>
                </a:rPr>
                <a:t> that recurring parent/family sessions are clinically indicated. Meetings may include the family with or without the client present.</a:t>
              </a:r>
              <a:endParaRPr sz="1400">
                <a:solidFill>
                  <a:srgbClr val="222222"/>
                </a:solidFill>
                <a:latin typeface="Arial"/>
                <a:ea typeface="Arial"/>
                <a:cs typeface="Arial"/>
                <a:sym typeface="Arial"/>
              </a:endParaRPr>
            </a:p>
          </p:txBody>
        </p:sp>
      </p:grpSp>
      <p:pic>
        <p:nvPicPr>
          <p:cNvPr id="150" name="Google Shape;150;p22"/>
          <p:cNvPicPr preferRelativeResize="0"/>
          <p:nvPr/>
        </p:nvPicPr>
        <p:blipFill rotWithShape="1">
          <a:blip r:embed="rId4">
            <a:alphaModFix/>
          </a:blip>
          <a:srcRect b="0" l="0" r="0" t="0"/>
          <a:stretch/>
        </p:blipFill>
        <p:spPr>
          <a:xfrm>
            <a:off x="7740101" y="3662972"/>
            <a:ext cx="1326900" cy="1449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descr="paint_transparent1.png" id="155" name="Google Shape;155;p23"/>
          <p:cNvPicPr preferRelativeResize="0"/>
          <p:nvPr/>
        </p:nvPicPr>
        <p:blipFill>
          <a:blip r:embed="rId3">
            <a:alphaModFix/>
          </a:blip>
          <a:stretch>
            <a:fillRect/>
          </a:stretch>
        </p:blipFill>
        <p:spPr>
          <a:xfrm>
            <a:off x="0" y="462200"/>
            <a:ext cx="9144000" cy="5143500"/>
          </a:xfrm>
          <a:prstGeom prst="rect">
            <a:avLst/>
          </a:prstGeom>
          <a:noFill/>
          <a:ln>
            <a:noFill/>
          </a:ln>
        </p:spPr>
      </p:pic>
      <p:sp>
        <p:nvSpPr>
          <p:cNvPr id="156" name="Google Shape;156;p2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157" name="Google Shape;157;p23"/>
          <p:cNvGrpSpPr/>
          <p:nvPr/>
        </p:nvGrpSpPr>
        <p:grpSpPr>
          <a:xfrm>
            <a:off x="476250" y="285750"/>
            <a:ext cx="8191500" cy="571500"/>
            <a:chOff x="476250" y="285750"/>
            <a:chExt cx="8191500" cy="571500"/>
          </a:xfrm>
        </p:grpSpPr>
        <p:sp>
          <p:nvSpPr>
            <p:cNvPr id="158" name="Google Shape;158;p23"/>
            <p:cNvSpPr/>
            <p:nvPr/>
          </p:nvSpPr>
          <p:spPr>
            <a:xfrm>
              <a:off x="476250" y="285750"/>
              <a:ext cx="8191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9" name="Google Shape;159;p23"/>
            <p:cNvSpPr txBox="1"/>
            <p:nvPr/>
          </p:nvSpPr>
          <p:spPr>
            <a:xfrm>
              <a:off x="476250" y="285750"/>
              <a:ext cx="8191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2800">
                  <a:solidFill>
                    <a:srgbClr val="000000"/>
                  </a:solidFill>
                  <a:latin typeface="Arial"/>
                  <a:ea typeface="Arial"/>
                  <a:cs typeface="Arial"/>
                  <a:sym typeface="Arial"/>
                </a:rPr>
                <a:t>Clinician Responsibility &amp; Scheduling</a:t>
              </a:r>
              <a:endParaRPr b="1" sz="2800">
                <a:solidFill>
                  <a:srgbClr val="000000"/>
                </a:solidFill>
                <a:latin typeface="Arial"/>
                <a:ea typeface="Arial"/>
                <a:cs typeface="Arial"/>
                <a:sym typeface="Arial"/>
              </a:endParaRPr>
            </a:p>
          </p:txBody>
        </p:sp>
      </p:grpSp>
      <p:grpSp>
        <p:nvGrpSpPr>
          <p:cNvPr id="160" name="Google Shape;160;p23"/>
          <p:cNvGrpSpPr/>
          <p:nvPr/>
        </p:nvGrpSpPr>
        <p:grpSpPr>
          <a:xfrm>
            <a:off x="476250" y="1000125"/>
            <a:ext cx="6667500" cy="809700"/>
            <a:chOff x="476250" y="1000125"/>
            <a:chExt cx="6667500" cy="809700"/>
          </a:xfrm>
        </p:grpSpPr>
        <p:sp>
          <p:nvSpPr>
            <p:cNvPr id="161" name="Google Shape;161;p23"/>
            <p:cNvSpPr/>
            <p:nvPr/>
          </p:nvSpPr>
          <p:spPr>
            <a:xfrm>
              <a:off x="476250" y="1000125"/>
              <a:ext cx="6667500" cy="809700"/>
            </a:xfrm>
            <a:prstGeom prst="roundRect">
              <a:avLst>
                <a:gd fmla="val 17647"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2" name="Google Shape;162;p23"/>
            <p:cNvSpPr txBox="1"/>
            <p:nvPr/>
          </p:nvSpPr>
          <p:spPr>
            <a:xfrm>
              <a:off x="666750" y="1000125"/>
              <a:ext cx="6286500" cy="8097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u="sng">
                  <a:solidFill>
                    <a:srgbClr val="222222"/>
                  </a:solidFill>
                  <a:latin typeface="Arial"/>
                  <a:ea typeface="Arial"/>
                  <a:cs typeface="Arial"/>
                  <a:sym typeface="Arial"/>
                </a:rPr>
                <a:t>The clinician is responsible for adding the client to the “Parent Session Tracker.”</a:t>
              </a:r>
              <a:endParaRPr b="1" sz="1300" u="sng">
                <a:solidFill>
                  <a:srgbClr val="222222"/>
                </a:solidFill>
                <a:latin typeface="Arial"/>
                <a:ea typeface="Arial"/>
                <a:cs typeface="Arial"/>
                <a:sym typeface="Arial"/>
              </a:endParaRPr>
            </a:p>
            <a:p>
              <a:pPr indent="0" lvl="0" marL="0" rtl="0" algn="l">
                <a:spcBef>
                  <a:spcPts val="375"/>
                </a:spcBef>
                <a:spcAft>
                  <a:spcPts val="0"/>
                </a:spcAft>
                <a:buNone/>
              </a:pPr>
              <a:r>
                <a:rPr b="0" lang="en" sz="1100">
                  <a:solidFill>
                    <a:srgbClr val="444444"/>
                  </a:solidFill>
                  <a:latin typeface="Arial"/>
                  <a:ea typeface="Arial"/>
                  <a:cs typeface="Arial"/>
                  <a:sym typeface="Arial"/>
                </a:rPr>
                <a:t>Schedulers support ongoing scheduling of recurring sessions. If preferred formats aren't available, alternates or temporary note time may be used.</a:t>
              </a:r>
              <a:endParaRPr b="0" sz="1100">
                <a:solidFill>
                  <a:srgbClr val="444444"/>
                </a:solidFill>
                <a:latin typeface="Arial"/>
                <a:ea typeface="Arial"/>
                <a:cs typeface="Arial"/>
                <a:sym typeface="Arial"/>
              </a:endParaRPr>
            </a:p>
          </p:txBody>
        </p:sp>
      </p:grpSp>
      <p:grpSp>
        <p:nvGrpSpPr>
          <p:cNvPr id="163" name="Google Shape;163;p23"/>
          <p:cNvGrpSpPr/>
          <p:nvPr/>
        </p:nvGrpSpPr>
        <p:grpSpPr>
          <a:xfrm>
            <a:off x="476250" y="1952625"/>
            <a:ext cx="6667500" cy="1809600"/>
            <a:chOff x="476250" y="1952625"/>
            <a:chExt cx="6667500" cy="1809600"/>
          </a:xfrm>
        </p:grpSpPr>
        <p:sp>
          <p:nvSpPr>
            <p:cNvPr id="164" name="Google Shape;164;p23"/>
            <p:cNvSpPr/>
            <p:nvPr/>
          </p:nvSpPr>
          <p:spPr>
            <a:xfrm>
              <a:off x="476250" y="1952625"/>
              <a:ext cx="6667500" cy="1809600"/>
            </a:xfrm>
            <a:prstGeom prst="roundRect">
              <a:avLst>
                <a:gd fmla="val 7894"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5" name="Google Shape;165;p23"/>
            <p:cNvSpPr txBox="1"/>
            <p:nvPr/>
          </p:nvSpPr>
          <p:spPr>
            <a:xfrm>
              <a:off x="666750" y="2047875"/>
              <a:ext cx="6286500" cy="1619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222222"/>
                  </a:solidFill>
                  <a:latin typeface="Arial"/>
                  <a:ea typeface="Arial"/>
                  <a:cs typeface="Arial"/>
                  <a:sym typeface="Arial"/>
                </a:rPr>
                <a:t>Documentation Requirements for Declines/Resistance:</a:t>
              </a:r>
              <a:endParaRPr b="1" sz="1100">
                <a:solidFill>
                  <a:srgbClr val="222222"/>
                </a:solidFill>
                <a:latin typeface="Arial"/>
                <a:ea typeface="Arial"/>
                <a:cs typeface="Arial"/>
                <a:sym typeface="Arial"/>
              </a:endParaRPr>
            </a:p>
            <a:p>
              <a:pPr indent="0" lvl="0" marL="0" rtl="0" algn="l">
                <a:spcBef>
                  <a:spcPts val="600"/>
                </a:spcBef>
                <a:spcAft>
                  <a:spcPts val="0"/>
                </a:spcAft>
                <a:buNone/>
              </a:pPr>
              <a:r>
                <a:rPr b="1" lang="en" sz="1100">
                  <a:solidFill>
                    <a:srgbClr val="222222"/>
                  </a:solidFill>
                  <a:latin typeface="Arial"/>
                  <a:ea typeface="Arial"/>
                  <a:cs typeface="Arial"/>
                  <a:sym typeface="Arial"/>
                </a:rPr>
                <a:t>Schedulers must document:</a:t>
              </a:r>
              <a:r>
                <a:rPr b="0" lang="en" sz="1100">
                  <a:solidFill>
                    <a:srgbClr val="222222"/>
                  </a:solidFill>
                  <a:latin typeface="Arial"/>
                  <a:ea typeface="Arial"/>
                  <a:cs typeface="Arial"/>
                  <a:sym typeface="Arial"/>
                </a:rPr>
                <a:t> Scheduling attempts, refusals, resistance, or barriers.</a:t>
              </a:r>
              <a:endParaRPr sz="1100">
                <a:solidFill>
                  <a:srgbClr val="222222"/>
                </a:solidFill>
                <a:latin typeface="Arial"/>
                <a:ea typeface="Arial"/>
                <a:cs typeface="Arial"/>
                <a:sym typeface="Arial"/>
              </a:endParaRPr>
            </a:p>
            <a:p>
              <a:pPr indent="0" lvl="0" marL="0" rtl="0" algn="l">
                <a:spcBef>
                  <a:spcPts val="600"/>
                </a:spcBef>
                <a:spcAft>
                  <a:spcPts val="0"/>
                </a:spcAft>
                <a:buNone/>
              </a:pPr>
              <a:r>
                <a:rPr b="1" lang="en" sz="1100">
                  <a:solidFill>
                    <a:srgbClr val="222222"/>
                  </a:solidFill>
                  <a:latin typeface="Arial"/>
                  <a:ea typeface="Arial"/>
                  <a:cs typeface="Arial"/>
                  <a:sym typeface="Arial"/>
                </a:rPr>
                <a:t>Clinicians must document:</a:t>
              </a:r>
              <a:endParaRPr b="1" sz="1100">
                <a:solidFill>
                  <a:srgbClr val="222222"/>
                </a:solidFill>
                <a:latin typeface="Arial"/>
                <a:ea typeface="Arial"/>
                <a:cs typeface="Arial"/>
                <a:sym typeface="Arial"/>
              </a:endParaRPr>
            </a:p>
            <a:p>
              <a:pPr indent="-298450" lvl="0" marL="457200" rtl="0" algn="l">
                <a:spcBef>
                  <a:spcPts val="0"/>
                </a:spcBef>
                <a:spcAft>
                  <a:spcPts val="0"/>
                </a:spcAft>
                <a:buClr>
                  <a:srgbClr val="222222"/>
                </a:buClr>
                <a:buSzPts val="1100"/>
                <a:buFont typeface="Arial"/>
                <a:buChar char="●"/>
              </a:pPr>
              <a:r>
                <a:rPr b="0" lang="en" sz="1100">
                  <a:solidFill>
                    <a:srgbClr val="222222"/>
                  </a:solidFill>
                  <a:latin typeface="Arial"/>
                  <a:ea typeface="Arial"/>
                  <a:cs typeface="Arial"/>
                  <a:sym typeface="Arial"/>
                </a:rPr>
                <a:t>Recommendation made </a:t>
              </a:r>
              <a:r>
                <a:rPr b="0" lang="en" sz="1100" u="sng">
                  <a:solidFill>
                    <a:srgbClr val="222222"/>
                  </a:solidFill>
                  <a:latin typeface="Arial"/>
                  <a:ea typeface="Arial"/>
                  <a:cs typeface="Arial"/>
                  <a:sym typeface="Arial"/>
                </a:rPr>
                <a:t>in session</a:t>
              </a:r>
              <a:r>
                <a:rPr b="0" lang="en" sz="1100">
                  <a:solidFill>
                    <a:srgbClr val="222222"/>
                  </a:solidFill>
                  <a:latin typeface="Arial"/>
                  <a:ea typeface="Arial"/>
                  <a:cs typeface="Arial"/>
                  <a:sym typeface="Arial"/>
                </a:rPr>
                <a:t> and through outreach</a:t>
              </a:r>
              <a:endParaRPr b="0"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b="0" lang="en" sz="1100">
                  <a:solidFill>
                    <a:srgbClr val="222222"/>
                  </a:solidFill>
                  <a:latin typeface="Arial"/>
                  <a:ea typeface="Arial"/>
                  <a:cs typeface="Arial"/>
                  <a:sym typeface="Arial"/>
                </a:rPr>
                <a:t>Parent/caregiver refusal or inability to participate</a:t>
              </a:r>
              <a:endParaRPr b="0"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b="0" lang="en" sz="1100">
                  <a:solidFill>
                    <a:srgbClr val="222222"/>
                  </a:solidFill>
                  <a:latin typeface="Arial"/>
                  <a:ea typeface="Arial"/>
                  <a:cs typeface="Arial"/>
                  <a:sym typeface="Arial"/>
                </a:rPr>
                <a:t>Efforts made to re-engage the caregiver</a:t>
              </a:r>
              <a:endParaRPr b="0" sz="1100">
                <a:solidFill>
                  <a:srgbClr val="222222"/>
                </a:solidFill>
                <a:latin typeface="Arial"/>
                <a:ea typeface="Arial"/>
                <a:cs typeface="Arial"/>
                <a:sym typeface="Arial"/>
              </a:endParaRPr>
            </a:p>
            <a:p>
              <a:pPr indent="-298450" lvl="0" marL="457200" rtl="0" algn="l">
                <a:spcBef>
                  <a:spcPts val="300"/>
                </a:spcBef>
                <a:spcAft>
                  <a:spcPts val="0"/>
                </a:spcAft>
                <a:buClr>
                  <a:srgbClr val="222222"/>
                </a:buClr>
                <a:buSzPts val="1100"/>
                <a:buFont typeface="Arial"/>
                <a:buChar char="●"/>
              </a:pPr>
              <a:r>
                <a:rPr b="0" lang="en" sz="1100">
                  <a:solidFill>
                    <a:srgbClr val="222222"/>
                  </a:solidFill>
                  <a:latin typeface="Arial"/>
                  <a:ea typeface="Arial"/>
                  <a:cs typeface="Arial"/>
                  <a:sym typeface="Arial"/>
                </a:rPr>
                <a:t>Clinical considerations related to the refusal</a:t>
              </a:r>
              <a:endParaRPr b="0" sz="1100">
                <a:solidFill>
                  <a:srgbClr val="222222"/>
                </a:solidFill>
                <a:latin typeface="Arial"/>
                <a:ea typeface="Arial"/>
                <a:cs typeface="Arial"/>
                <a:sym typeface="Arial"/>
              </a:endParaRPr>
            </a:p>
          </p:txBody>
        </p:sp>
      </p:grpSp>
      <p:pic>
        <p:nvPicPr>
          <p:cNvPr id="166" name="Google Shape;166;p23"/>
          <p:cNvPicPr preferRelativeResize="0"/>
          <p:nvPr/>
        </p:nvPicPr>
        <p:blipFill rotWithShape="1">
          <a:blip r:embed="rId4">
            <a:alphaModFix/>
          </a:blip>
          <a:srcRect b="0" l="0" r="0" t="0"/>
          <a:stretch/>
        </p:blipFill>
        <p:spPr>
          <a:xfrm>
            <a:off x="7740101" y="3662972"/>
            <a:ext cx="1326900" cy="1449900"/>
          </a:xfrm>
          <a:prstGeom prst="rect">
            <a:avLst/>
          </a:prstGeom>
          <a:noFill/>
          <a:ln>
            <a:noFill/>
          </a:ln>
        </p:spPr>
      </p:pic>
      <p:grpSp>
        <p:nvGrpSpPr>
          <p:cNvPr id="167" name="Google Shape;167;p23"/>
          <p:cNvGrpSpPr/>
          <p:nvPr/>
        </p:nvGrpSpPr>
        <p:grpSpPr>
          <a:xfrm>
            <a:off x="476250" y="3905250"/>
            <a:ext cx="6667500" cy="571500"/>
            <a:chOff x="476250" y="3905250"/>
            <a:chExt cx="6667500" cy="571500"/>
          </a:xfrm>
        </p:grpSpPr>
        <p:sp>
          <p:nvSpPr>
            <p:cNvPr id="168" name="Google Shape;168;p23"/>
            <p:cNvSpPr/>
            <p:nvPr/>
          </p:nvSpPr>
          <p:spPr>
            <a:xfrm>
              <a:off x="476250" y="3905250"/>
              <a:ext cx="6667500" cy="571500"/>
            </a:xfrm>
            <a:prstGeom prst="roundRect">
              <a:avLst>
                <a:gd fmla="val 25000" name="adj"/>
              </a:avLst>
            </a:prstGeom>
            <a:solidFill>
              <a:srgbClr val="FFFFFF">
                <a:alpha val="8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9" name="Google Shape;169;p23"/>
            <p:cNvSpPr txBox="1"/>
            <p:nvPr/>
          </p:nvSpPr>
          <p:spPr>
            <a:xfrm>
              <a:off x="666750" y="3905250"/>
              <a:ext cx="62865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222222"/>
                  </a:solidFill>
                  <a:latin typeface="Arial"/>
                  <a:ea typeface="Arial"/>
                  <a:cs typeface="Arial"/>
                  <a:sym typeface="Arial"/>
                </a:rPr>
                <a:t>Clinical Expectations:</a:t>
              </a:r>
              <a:r>
                <a:rPr lang="en" sz="1100">
                  <a:latin typeface="Arial"/>
                  <a:ea typeface="Arial"/>
                  <a:cs typeface="Arial"/>
                  <a:sym typeface="Arial"/>
                </a:rPr>
                <a:t> </a:t>
              </a:r>
              <a:r>
                <a:rPr b="0" i="1" lang="en" sz="1100">
                  <a:solidFill>
                    <a:srgbClr val="444444"/>
                  </a:solidFill>
                  <a:latin typeface="Arial"/>
                  <a:ea typeface="Arial"/>
                  <a:cs typeface="Arial"/>
                  <a:sym typeface="Arial"/>
                </a:rPr>
                <a:t>Incorporate caregiver involvement into ongoing treatment and relational support rather than reserving it exclusively for crisis.</a:t>
              </a:r>
              <a:endParaRPr sz="1100">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Eglamou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